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3" r:id="rId3"/>
    <p:sldId id="304" r:id="rId4"/>
    <p:sldId id="305" r:id="rId5"/>
    <p:sldId id="264" r:id="rId6"/>
    <p:sldId id="265" r:id="rId7"/>
    <p:sldId id="271" r:id="rId8"/>
    <p:sldId id="322" r:id="rId9"/>
    <p:sldId id="324" r:id="rId10"/>
    <p:sldId id="287" r:id="rId11"/>
    <p:sldId id="268" r:id="rId12"/>
    <p:sldId id="288" r:id="rId13"/>
    <p:sldId id="269" r:id="rId14"/>
    <p:sldId id="310" r:id="rId15"/>
    <p:sldId id="311" r:id="rId16"/>
    <p:sldId id="313" r:id="rId17"/>
    <p:sldId id="315" r:id="rId18"/>
    <p:sldId id="316" r:id="rId19"/>
    <p:sldId id="317" r:id="rId20"/>
    <p:sldId id="263" r:id="rId21"/>
    <p:sldId id="318" r:id="rId22"/>
    <p:sldId id="319" r:id="rId23"/>
    <p:sldId id="266" r:id="rId24"/>
    <p:sldId id="320" r:id="rId25"/>
    <p:sldId id="257" r:id="rId26"/>
    <p:sldId id="258" r:id="rId27"/>
    <p:sldId id="308" r:id="rId28"/>
    <p:sldId id="307" r:id="rId29"/>
    <p:sldId id="32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4"/>
    <p:restoredTop sz="94681"/>
  </p:normalViewPr>
  <p:slideViewPr>
    <p:cSldViewPr snapToGrid="0" snapToObjects="1">
      <p:cViewPr varScale="1">
        <p:scale>
          <a:sx n="110" d="100"/>
          <a:sy n="110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A93F7AB-7444-3240-A41D-FB98883565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44EFA9-2065-7942-8600-9AF021AA5E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B175E-F1C3-F74D-8944-2985DFCBF84F}" type="datetimeFigureOut">
              <a:rPr lang="es-MX" smtClean="0"/>
              <a:t>23/02/19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7F58DA-0021-314B-AC3A-3EC94DB2A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CFD99D-954A-914E-8F5E-E01191DB0D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3A8E-40B5-C944-9CC8-6A6FAD06C0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8787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F9934-8287-CC42-83D2-1520B5F88344}" type="datetimeFigureOut">
              <a:rPr lang="es-MX" smtClean="0"/>
              <a:t>23/02/19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B11A3-FAA5-DF41-AF5E-2AFAF42AC1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7008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IT IS INCREDIBLE HOW JUDGES AND OTHER AUTORITIES CAN INTERPRET THE LAW IN ORDER TO ADVANCE. BUT IT NEEDS A SINERGY STRATEGY, COLABORATION AN SOME GRADE (HUGE) OF COMPLICITY.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4953-C7D1-0947-AECF-993739B377E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19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501ABCD-B82A-E04B-8899-52075A8ACE6A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301B-13CD-5F41-9E1A-DB802D94BDA1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004B-8F97-9B4B-967C-94E4BE7115E3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A5CB-F925-644B-9332-AFA4A8C6DB8B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3FC4-BEAE-6F4B-B7C7-CA1A07DBFEF4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5326-DB32-6E4D-9B72-4298DD363197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9999-399D-9448-8159-356E38B70D80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A2E0B51-9DC4-5642-B611-DD73EC428E42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DE125C-393C-3843-B681-04542F657B80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621B-B308-C748-AA17-E279308BB3E6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83A5-68F7-0D4D-B430-8B047104628C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A625-BF24-D34C-B944-AE10E135DCED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7A3A-F7C2-2344-8B96-D899223123B4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7AF4-D435-F949-94DD-5793EEABA1EC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0DE3-4EB3-6D4E-9312-4D486445EAF2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3C58-F0BF-3B4A-B50F-2EDDB0BAC78C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B81-C121-904B-A9CB-39A728A895CA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61CDB0-0418-6443-AD98-FCD47028CB18}" type="datetime1">
              <a:rPr lang="es-MX" smtClean="0"/>
              <a:t>23/02/19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624consultoras.com/" TargetMode="External"/><Relationship Id="rId2" Type="http://schemas.openxmlformats.org/officeDocument/2006/relationships/hyperlink" Target="mailto:alanis12624consultora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7DC61-2860-9C4C-88FE-44B6E3110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986" y="2080620"/>
            <a:ext cx="8438496" cy="2309247"/>
          </a:xfrm>
        </p:spPr>
        <p:txBody>
          <a:bodyPr/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Violencia política en razón de Género.</a:t>
            </a:r>
            <a:b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Desafíos Conceptuales</a:t>
            </a:r>
            <a:br>
              <a:rPr lang="es-MX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Panamá, febrero 21 y 22 de 2019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80577E-C152-1D49-942F-B196131D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1219" y="4777380"/>
            <a:ext cx="3486493" cy="604848"/>
          </a:xfrm>
        </p:spPr>
        <p:txBody>
          <a:bodyPr>
            <a:normAutofit fontScale="92500" lnSpcReduction="20000"/>
          </a:bodyPr>
          <a:lstStyle/>
          <a:p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del Carmen Alanis</a:t>
            </a:r>
          </a:p>
        </p:txBody>
      </p:sp>
      <p:pic>
        <p:nvPicPr>
          <p:cNvPr id="1025" name="Picture 1" descr="page1image42871776">
            <a:extLst>
              <a:ext uri="{FF2B5EF4-FFF2-40B4-BE49-F238E27FC236}">
                <a16:creationId xmlns:a16="http://schemas.microsoft.com/office/drawing/2014/main" id="{CD5BB57C-C338-DA4D-852E-6E8AD2CFA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94" y="407965"/>
            <a:ext cx="5854700" cy="11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8AC7FD6-AFE2-3242-96DB-35F02E2A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505" y="5552782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407B1-A7D1-5342-8ADD-2C1A5966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(3)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8395A-61B8-0F41-90FF-022377B11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800" dirty="0">
                <a:latin typeface="Arial"/>
                <a:cs typeface="Arial"/>
              </a:rPr>
              <a:t>El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derecho</a:t>
            </a:r>
            <a:r>
              <a:rPr lang="es-ES" sz="2800" dirty="0">
                <a:latin typeface="Arial"/>
                <a:cs typeface="Arial"/>
              </a:rPr>
              <a:t> de las mujeres a una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vida libre de discriminación y de violencia</a:t>
            </a:r>
            <a:r>
              <a:rPr lang="es-ES" sz="2800" dirty="0">
                <a:latin typeface="Arial"/>
                <a:cs typeface="Arial"/>
              </a:rPr>
              <a:t>, se traduce en la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obligación</a:t>
            </a:r>
            <a:r>
              <a:rPr lang="es-ES" sz="2800" dirty="0">
                <a:latin typeface="Arial"/>
                <a:cs typeface="Arial"/>
              </a:rPr>
              <a:t> de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toda autoridad </a:t>
            </a:r>
            <a:r>
              <a:rPr lang="es-ES" sz="2800" dirty="0">
                <a:latin typeface="Arial"/>
                <a:cs typeface="Arial"/>
              </a:rPr>
              <a:t>de actuar con la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debida diligencia </a:t>
            </a:r>
            <a:r>
              <a:rPr lang="es-ES" sz="2800" dirty="0">
                <a:latin typeface="Arial"/>
                <a:cs typeface="Arial"/>
              </a:rPr>
              <a:t>y de manera conjunta para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prevenir, investigar, sancionar y reparar </a:t>
            </a:r>
            <a:r>
              <a:rPr lang="es-ES" sz="2800" dirty="0">
                <a:latin typeface="Arial"/>
                <a:cs typeface="Arial"/>
              </a:rPr>
              <a:t>una posible afectación a sus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derechos</a:t>
            </a:r>
            <a:r>
              <a:rPr lang="es-ES"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49A945-0FB1-9641-9DA7-1B828662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237120F-8DA2-724A-B612-BBAD66690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A837-A381-AC4B-BAF9-AF2930CE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(4)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02D59F-9C0E-F447-AD63-C034C39F5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800" dirty="0">
                <a:latin typeface="Arial"/>
                <a:cs typeface="Arial"/>
              </a:rPr>
              <a:t>Cuando se alegue violencia política en razón de género, problema de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orden público</a:t>
            </a:r>
            <a:r>
              <a:rPr lang="es-ES" sz="2800" dirty="0">
                <a:latin typeface="Arial"/>
                <a:cs typeface="Arial"/>
              </a:rPr>
              <a:t>, las autoridades electorales deben realizar un </a:t>
            </a:r>
            <a:r>
              <a:rPr lang="es-ES" sz="2800" dirty="0">
                <a:solidFill>
                  <a:srgbClr val="FF0000"/>
                </a:solidFill>
                <a:latin typeface="Arial"/>
                <a:cs typeface="Arial"/>
              </a:rPr>
              <a:t>análisis</a:t>
            </a:r>
            <a:r>
              <a:rPr lang="es-ES" sz="2800" dirty="0">
                <a:latin typeface="Arial"/>
                <a:cs typeface="Arial"/>
              </a:rPr>
              <a:t> de todos los </a:t>
            </a:r>
            <a:r>
              <a:rPr lang="es-ES" sz="2800" dirty="0">
                <a:solidFill>
                  <a:srgbClr val="FF0000"/>
                </a:solidFill>
                <a:latin typeface="Arial"/>
                <a:cs typeface="Arial"/>
              </a:rPr>
              <a:t>hechos</a:t>
            </a:r>
            <a:r>
              <a:rPr lang="es-ES" sz="2800" dirty="0">
                <a:latin typeface="Arial"/>
                <a:cs typeface="Arial"/>
              </a:rPr>
              <a:t> y </a:t>
            </a:r>
            <a:r>
              <a:rPr lang="es-ES" sz="2800" dirty="0">
                <a:solidFill>
                  <a:srgbClr val="FF0000"/>
                </a:solidFill>
                <a:latin typeface="Arial"/>
                <a:cs typeface="Arial"/>
              </a:rPr>
              <a:t>agravios</a:t>
            </a:r>
            <a:r>
              <a:rPr lang="es-ES" sz="2800" dirty="0">
                <a:latin typeface="Arial"/>
                <a:cs typeface="Arial"/>
              </a:rPr>
              <a:t> expuestos, a fin de hacer efectivo el </a:t>
            </a:r>
            <a:r>
              <a:rPr lang="es-ES" sz="2800" dirty="0">
                <a:solidFill>
                  <a:srgbClr val="FF6600"/>
                </a:solidFill>
                <a:latin typeface="Arial"/>
                <a:cs typeface="Arial"/>
              </a:rPr>
              <a:t>acceso a la justicia y el debido proceso</a:t>
            </a:r>
            <a:r>
              <a:rPr lang="es-ES" sz="28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E5D476-32FB-BA40-A6DD-214FE6C9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9A0B6AF-BAB0-6F47-8931-EE7A29D9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407B1-A7D1-5342-8ADD-2C1A5966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9572"/>
            <a:ext cx="8761413" cy="1257794"/>
          </a:xfrm>
        </p:spPr>
        <p:txBody>
          <a:bodyPr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(5)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Violencia contra la mujer en la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política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(Informe de la Relatora Especial)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8395A-61B8-0F41-90FF-022377B1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476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Tanto los hombres como las mujeres pueden experimentar la violencia en la política. Esos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actos de violencia contra la mujer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, sin embargo, se dirigen a ellas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debido a su género 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b="1" u="sng" baseline="30000" dirty="0">
                <a:solidFill>
                  <a:srgbClr val="843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adoptan formas basadas en el género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, como las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amenazas sexistas 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o el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acoso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sexuales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 Su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disuadir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a las mujeres de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 activamente en la política 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ejercer sus derechos humanos 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afectar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restringir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impedir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política 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de las mujeres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individualmente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grupo</a:t>
            </a:r>
            <a:r>
              <a:rPr lang="es-E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NDI,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Stopping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(Washington D.C., 2016).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49A945-0FB1-9641-9DA7-1B828662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BBF2587-FE82-3940-B18F-DF660B19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4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5CAEB-FD17-3947-AE38-B6C66CF0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093127"/>
          </a:xfrm>
        </p:spPr>
        <p:txBody>
          <a:bodyPr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(6)</a:t>
            </a:r>
            <a:br>
              <a:rPr lang="es-ES" sz="3200" b="1" dirty="0">
                <a:latin typeface="Arial"/>
                <a:cs typeface="Arial"/>
              </a:rPr>
            </a:br>
            <a:r>
              <a:rPr lang="es-ES" sz="2400" b="1" dirty="0">
                <a:latin typeface="Arial"/>
                <a:cs typeface="Arial"/>
              </a:rPr>
              <a:t>Violencia contra la mujer en la </a:t>
            </a:r>
            <a:r>
              <a:rPr lang="es-ES" sz="2400" b="1" dirty="0" err="1">
                <a:latin typeface="Arial"/>
                <a:cs typeface="Arial"/>
              </a:rPr>
              <a:t>política</a:t>
            </a:r>
            <a:r>
              <a:rPr lang="es-ES" sz="2400" b="1" dirty="0">
                <a:latin typeface="Arial"/>
                <a:cs typeface="Arial"/>
              </a:rPr>
              <a:t> (Informe de la Relatora Especial 2)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B2262D-48C4-BE44-B317-F3EB5CB9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907" y="2592393"/>
            <a:ext cx="8825659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baseline="30000" dirty="0">
                <a:latin typeface="Arial"/>
                <a:cs typeface="Arial"/>
              </a:rPr>
              <a:t>Esa violencia, incluso </a:t>
            </a:r>
            <a:r>
              <a:rPr lang="es-ES" sz="3600" b="1" baseline="30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en las elecciones y más allá de ellas</a:t>
            </a:r>
            <a:r>
              <a:rPr lang="es-ES" sz="3600" baseline="30000" dirty="0">
                <a:latin typeface="Arial"/>
                <a:cs typeface="Arial"/>
              </a:rPr>
              <a:t>, comprende </a:t>
            </a:r>
            <a:r>
              <a:rPr lang="es-ES" sz="3600" baseline="30000" dirty="0">
                <a:solidFill>
                  <a:srgbClr val="FF0000"/>
                </a:solidFill>
                <a:latin typeface="Arial"/>
                <a:cs typeface="Arial"/>
              </a:rPr>
              <a:t>todo acto de violencia basada en el género</a:t>
            </a:r>
            <a:r>
              <a:rPr lang="es-ES" sz="3600" baseline="30000" dirty="0">
                <a:latin typeface="Arial"/>
                <a:cs typeface="Arial"/>
              </a:rPr>
              <a:t>, o la </a:t>
            </a:r>
            <a:r>
              <a:rPr lang="es-ES" sz="3600" baseline="30000" dirty="0">
                <a:solidFill>
                  <a:srgbClr val="FF0000"/>
                </a:solidFill>
                <a:latin typeface="Arial"/>
                <a:cs typeface="Arial"/>
              </a:rPr>
              <a:t>amenaza</a:t>
            </a:r>
            <a:r>
              <a:rPr lang="es-ES" sz="3600" baseline="30000" dirty="0">
                <a:latin typeface="Arial"/>
                <a:cs typeface="Arial"/>
              </a:rPr>
              <a:t> de esos actos, que se traduce, o puede resultar en </a:t>
            </a:r>
            <a:r>
              <a:rPr lang="es-ES" sz="3600" baseline="30000" dirty="0">
                <a:solidFill>
                  <a:srgbClr val="FF0000"/>
                </a:solidFill>
                <a:latin typeface="Arial"/>
                <a:cs typeface="Arial"/>
              </a:rPr>
              <a:t>daños físicos, sexuales o psicológicos o sufrimiento </a:t>
            </a:r>
            <a:r>
              <a:rPr lang="es-ES" sz="3600" baseline="30000" dirty="0">
                <a:latin typeface="Arial"/>
                <a:cs typeface="Arial"/>
              </a:rPr>
              <a:t>y está dirigida </a:t>
            </a:r>
            <a:r>
              <a:rPr lang="es-ES" sz="3600" baseline="30000" dirty="0">
                <a:solidFill>
                  <a:srgbClr val="FF0000"/>
                </a:solidFill>
                <a:latin typeface="Arial"/>
                <a:cs typeface="Arial"/>
              </a:rPr>
              <a:t>contra la mujer en la política por su condición de mujer</a:t>
            </a:r>
            <a:r>
              <a:rPr lang="es-ES" sz="3600" baseline="30000" dirty="0">
                <a:latin typeface="Arial"/>
                <a:cs typeface="Arial"/>
              </a:rPr>
              <a:t>, o </a:t>
            </a:r>
            <a:r>
              <a:rPr lang="es-ES" sz="3600" baseline="30000" dirty="0">
                <a:solidFill>
                  <a:srgbClr val="FF0000"/>
                </a:solidFill>
                <a:latin typeface="Arial"/>
                <a:cs typeface="Arial"/>
              </a:rPr>
              <a:t>afecta a las mujeres de manera desproporcionada</a:t>
            </a:r>
            <a:r>
              <a:rPr lang="es-ES" sz="3600" baseline="30000" dirty="0">
                <a:latin typeface="Arial"/>
                <a:cs typeface="Arial"/>
              </a:rPr>
              <a:t>.</a:t>
            </a:r>
            <a:endParaRPr lang="es-ES" sz="3600" dirty="0">
              <a:latin typeface="Arial"/>
              <a:cs typeface="Arial"/>
            </a:endParaRPr>
          </a:p>
          <a:p>
            <a:pPr marL="0" indent="0">
              <a:buNone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5904F2-284E-1C47-ABE2-22FA4B5F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B0D34D6-9952-7D44-9813-DAFA16A53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2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(7)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8313" y="2455101"/>
            <a:ext cx="8825659" cy="368995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La VPEG puede estar presente tanto en la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esfera pública 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como en la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, y puede ser: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Social, cultural, civil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En la familia, unidad doméstica o cualquier relación interpersonal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Comunitaria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Partido político o asociación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Cualquier otra institución / lugar de trabajo</a:t>
            </a:r>
            <a:endParaRPr lang="es-E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1CABDA-AEF8-7A43-8CBC-8D3F5070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E7A0B331-6C51-9A42-82F9-B7551934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(8)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Debe identificarse un </a:t>
            </a:r>
            <a:r>
              <a:rPr lang="es-ES_trad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 de posibles </a:t>
            </a:r>
            <a:r>
              <a:rPr lang="es-ES_trad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, quienes puedan incurrir en las conductas específicas, tipos penales o responsabilidades.</a:t>
            </a:r>
          </a:p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Debe identificarse un </a:t>
            </a:r>
            <a:r>
              <a:rPr lang="es-ES_trad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conductas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, acciones, faltas y delitos.</a:t>
            </a:r>
          </a:p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Un buen comienzo sería identificar conductas, actores y </a:t>
            </a:r>
            <a:r>
              <a:rPr lang="es-ES_trad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sanciones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E63A14-316C-DC41-81A6-3C2522E7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B326C720-C867-674C-86E8-F06FA5E5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8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(10)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013995"/>
            <a:ext cx="6669532" cy="48440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Partidos y agrupaciones políticas</a:t>
            </a:r>
          </a:p>
          <a:p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Aspirantes, precandidatos, candidatos,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candidatos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independientes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Ciudadanos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Autoridades (federales y locales) </a:t>
            </a:r>
          </a:p>
          <a:p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Dueños, directivos y concesionarios de canales de TV y estaciones de radio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5600" dirty="0">
                <a:latin typeface="Arial" panose="020B0604020202020204" pitchFamily="34" charset="0"/>
                <a:cs typeface="Arial" panose="020B0604020202020204" pitchFamily="34" charset="0"/>
              </a:rPr>
              <a:t>Ministros de Culto de Iglesias y Asociaciones Religiosas</a:t>
            </a:r>
          </a:p>
          <a:p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Observadores y organizaciones de observadores y electorales </a:t>
            </a:r>
          </a:p>
          <a:p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Autoridades servidores públicos de cualquiera de los Poderes federales y locales, órganos autónomos, y cualquier otro ente público</a:t>
            </a:r>
          </a:p>
          <a:p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Notarios públicos; </a:t>
            </a:r>
          </a:p>
          <a:p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Personas extranjeras; </a:t>
            </a:r>
          </a:p>
          <a:p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Las organizaciones ciudadanas que pretendan formar un partido político; </a:t>
            </a:r>
          </a:p>
          <a:p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Las organizaciones sindicales, laborales o patronales, o de cualquier otra agrupación con objeto social diferente a la creación de partidos políticos, así como sus integrantes o dirigentes, en lo relativo a la creación y registro de partidos políticos;</a:t>
            </a:r>
          </a:p>
          <a:p>
            <a:r>
              <a:rPr lang="es-MX" sz="5600" dirty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62BE07-2A5B-A848-96E8-6588D409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67ADA332-0CD8-6F47-8DAC-02F8E7F1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92E023-C417-7746-BBAD-0B8ED6B1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743" y="2470993"/>
            <a:ext cx="2562225" cy="27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55548"/>
          </a:xfrm>
        </p:spPr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Responsabilidades administrativas 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penales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65506"/>
            <a:ext cx="10055841" cy="387245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Tal y como sucede con otros tipos de violencia contra Mujeres, la violencia política en razón de género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competencia exclusiva de las autoridades penales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s-ES_tradn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Es necesario atender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comprensivamente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 la VPEG, tomando en cuanta a las víctimas y la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 política y pública 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de sus actividades.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La VPEG genera diferentes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responsabilidades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penal, electoral, administrativa, civil, laboral, e internacional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, entre otras. </a:t>
            </a:r>
          </a:p>
          <a:p>
            <a:pPr marL="0" indent="0" algn="just">
              <a:buNone/>
            </a:pPr>
            <a:endParaRPr lang="es-ES_tradn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Todas las formas de violencia deben ser tomadas en cuenta: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simbólica, física, sexual, psicológica, laboral, económica y patrimonial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800" dirty="0"/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2C90C5-6776-014D-B7DF-7AA8CFE3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3B4894E8-87FF-4B46-B7EF-A497FAE0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092" y="602100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54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3260" y="838200"/>
            <a:ext cx="8761413" cy="1391433"/>
          </a:xfrm>
        </p:spPr>
        <p:txBody>
          <a:bodyPr/>
          <a:lstStyle/>
          <a:p>
            <a:pPr algn="ctr"/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Definición clara de competencias y atribuciones de autoridades públicas y partidistas</a:t>
            </a:r>
            <a:br>
              <a:rPr lang="en-U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404997"/>
            <a:ext cx="9893002" cy="4258850"/>
          </a:xfrm>
        </p:spPr>
        <p:txBody>
          <a:bodyPr>
            <a:noAutofit/>
          </a:bodyPr>
          <a:lstStyle/>
          <a:p>
            <a:pPr algn="just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Las obligaciones y acciones para erradicar la VPEG normalmente son más claras que las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de las autoridades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Resulta fundamental la precisa definición y regulación de competencias de cada autoridad, así como sus alcances.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Debe de quedar perfectamente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delimitada la autoridad competente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para ordenar la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riesgo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de la víctima, el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dictado y ejecución de órdenes de protección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, así como la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 expresa para imponer sanciones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sanciones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(que también debe de estar previsto en la ley). </a:t>
            </a:r>
          </a:p>
          <a:p>
            <a:pPr algn="just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Autoridades que pudieran ser competentes: Tribunales Electorales, Institutos Electorales, Fiscalías, Institutos de las Mujeres, Comisiones de Víctimas, etc.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64BBD8-1F3A-484D-B948-09160E4C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69B05B34-5E2D-3348-9759-66F3DB46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092" y="6175617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Órdenes de Protección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1627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Las órdenes de protección constituyen garantías esenciales, y deben de estar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previstas en las leyes generales 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correspondientes (violencia contra Mujeres y ley de víctimas). </a:t>
            </a:r>
          </a:p>
          <a:p>
            <a:pPr algn="just"/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Desafortunadamente las órdenes de protección no han sido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concebidas en los contextos de la política y elecciones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, y son necesarias.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Las leyes deben establecer el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las autoridades competentes 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para emitir las órdenes de protección. </a:t>
            </a:r>
          </a:p>
          <a:p>
            <a:pPr algn="just"/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Resulta fundamental que las leyes reconozcan y faculten a las autoridades electorales (y otras) para que puedan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, y de ser necesario, </a:t>
            </a:r>
            <a:r>
              <a:rPr lang="es-ES_tradnl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ejecutar</a:t>
            </a:r>
            <a:r>
              <a:rPr lang="es-ES_tradnl" sz="8000" b="1" dirty="0">
                <a:latin typeface="Arial" panose="020B0604020202020204" pitchFamily="34" charset="0"/>
                <a:cs typeface="Arial" panose="020B0604020202020204" pitchFamily="34" charset="0"/>
              </a:rPr>
              <a:t>  medidas de protección inmediatas  para prevenir daños a las víctimas, sus familiares y personas relacionadas, de manera cautelar y preventiva.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000" dirty="0"/>
          </a:p>
          <a:p>
            <a:endParaRPr lang="en-US" sz="2400" dirty="0"/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8441E8-C061-4846-A6C2-6B4F4CB4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3D579F91-09A4-3648-AA66-13842032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092" y="5802841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6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6960" y="613774"/>
            <a:ext cx="7520940" cy="1515651"/>
          </a:xfrm>
        </p:spPr>
        <p:txBody>
          <a:bodyPr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VPRG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AUSENTE EN EL MARCO LEGAL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285750" indent="-285750">
              <a:buFont typeface="Arial"/>
              <a:buChar char="•"/>
            </a:pPr>
            <a:r>
              <a:rPr lang="es-ES_tradnl" sz="3000" dirty="0">
                <a:latin typeface="Arial" panose="020B0604020202020204" pitchFamily="34" charset="0"/>
                <a:cs typeface="Arial" panose="020B0604020202020204" pitchFamily="34" charset="0"/>
              </a:rPr>
              <a:t>Conceptualización legal X</a:t>
            </a:r>
          </a:p>
          <a:p>
            <a:pPr marL="285750" indent="-285750">
              <a:buFont typeface="Arial"/>
              <a:buChar char="•"/>
            </a:pPr>
            <a:r>
              <a:rPr lang="es-ES_tradnl" sz="3000" dirty="0">
                <a:latin typeface="Arial" panose="020B0604020202020204" pitchFamily="34" charset="0"/>
                <a:cs typeface="Arial" panose="020B0604020202020204" pitchFamily="34" charset="0"/>
              </a:rPr>
              <a:t>Procedimientos formales X</a:t>
            </a:r>
          </a:p>
          <a:p>
            <a:pPr marL="285750" indent="-285750">
              <a:buFont typeface="Arial"/>
              <a:buChar char="•"/>
            </a:pPr>
            <a:r>
              <a:rPr lang="es-ES_tradnl" sz="3000" dirty="0">
                <a:latin typeface="Arial" panose="020B0604020202020204" pitchFamily="34" charset="0"/>
                <a:cs typeface="Arial" panose="020B0604020202020204" pitchFamily="34" charset="0"/>
              </a:rPr>
              <a:t>Prevención X</a:t>
            </a:r>
          </a:p>
          <a:p>
            <a:pPr marL="285750" indent="-285750">
              <a:buFont typeface="Arial"/>
              <a:buChar char="•"/>
            </a:pPr>
            <a:r>
              <a:rPr lang="es-ES_tradnl" sz="3000" dirty="0">
                <a:latin typeface="Arial" panose="020B0604020202020204" pitchFamily="34" charset="0"/>
                <a:cs typeface="Arial" panose="020B0604020202020204" pitchFamily="34" charset="0"/>
              </a:rPr>
              <a:t>Sanción X</a:t>
            </a:r>
          </a:p>
          <a:p>
            <a:pPr marL="285750" indent="-285750">
              <a:buFont typeface="Arial"/>
              <a:buChar char="•"/>
            </a:pPr>
            <a:r>
              <a:rPr lang="es-ES_tradnl" sz="3000" dirty="0">
                <a:latin typeface="Arial" panose="020B0604020202020204" pitchFamily="34" charset="0"/>
                <a:cs typeface="Arial" panose="020B0604020202020204" pitchFamily="34" charset="0"/>
              </a:rPr>
              <a:t>Reparación X</a:t>
            </a:r>
          </a:p>
          <a:p>
            <a:pPr marL="0" lvl="1" indent="0">
              <a:buNone/>
            </a:pPr>
            <a:endParaRPr lang="es-ES_tradnl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D57D20-AF4F-D54C-85C7-2BC1A508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Marcador de contenido 6">
            <a:extLst>
              <a:ext uri="{FF2B5EF4-FFF2-40B4-BE49-F238E27FC236}">
                <a16:creationId xmlns:a16="http://schemas.microsoft.com/office/drawing/2014/main" id="{EBC7D082-B12A-E94B-8001-3CD85E7D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Órdenes de Protección (2)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ley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regular:</a:t>
            </a:r>
          </a:p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La facultad de la autoridad de ordenar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dictámenes de riesgo.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El diseño de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Medidas de Protección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 individuales, así como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seguridad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víctima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defensoras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, etc. (seguridad personal, impedir el acceso del perpetrador a la residencia, sede del partido u oficinas, espacios de campaña o lugares que visita la víctima) con la finalidad de evitar la continuidad de la conducta, así como la intimidación/acoso.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A6DBC-76B2-B141-9C10-A13062C1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29016BA1-A21A-3C43-BC2D-7DDE9736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9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Sanciones</a:t>
            </a:r>
            <a:br>
              <a:rPr lang="en-U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0450" y="2605415"/>
            <a:ext cx="8400372" cy="37660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_tradnl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consecuencias legales y sanciones </a:t>
            </a: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a los perpetradores, deben ser </a:t>
            </a:r>
            <a:r>
              <a:rPr lang="es-ES_tradnl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proporcionales al daño causado a las víctimas</a:t>
            </a: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Ejemplos para un catálogo de sanciones:</a:t>
            </a:r>
          </a:p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Amonestación</a:t>
            </a:r>
          </a:p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Remoción del cargo</a:t>
            </a:r>
          </a:p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Revocación de la candidatura</a:t>
            </a:r>
          </a:p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Nulidad de la elección</a:t>
            </a:r>
          </a:p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Procedimientos disciplinarios en contra de miembros, simpatizantes, partidos y organizaciones. </a:t>
            </a:r>
          </a:p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Multas</a:t>
            </a:r>
          </a:p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Destitución.</a:t>
            </a:r>
          </a:p>
          <a:p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Cárcel…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9E2F3-555E-BB4B-B25C-280EBEE7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955DD21-729D-7A4C-AE44-5A90AB9D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Reparaciones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_tradnl" dirty="0"/>
              <a:t>	</a:t>
            </a:r>
            <a:endParaRPr lang="es-ES_tradnl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Penas y sanciones ejemplares 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son necesarias, para garantizar la </a:t>
            </a:r>
            <a:r>
              <a:rPr lang="es-ES_tradn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REPRETICIÓN 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de las conductas, con lo cual se logra un </a:t>
            </a:r>
            <a:r>
              <a:rPr lang="es-ES_tradn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transformador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_tradn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reparaciones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a las víctimas deben determinarse bajo una </a:t>
            </a:r>
            <a:r>
              <a:rPr lang="es-ES_tradn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de género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, tomando en consideración las </a:t>
            </a:r>
            <a:r>
              <a:rPr lang="es-ES_tradn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consecuencias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que la conducta ilícita generó en el proyecto político de las Mujeres.</a:t>
            </a:r>
          </a:p>
          <a:p>
            <a:pPr algn="just"/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E4EFB8-15BD-584F-9F09-3A8ACFDF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85467B7-D99E-384B-8BA9-053EEFEE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Reparaciones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En contextos políticos y de elecciones, ha resultado común que se argumente que las consecuencias de las conductas son de imposible reparación. </a:t>
            </a:r>
          </a:p>
          <a:p>
            <a:pPr algn="just">
              <a:buFont typeface="Arial"/>
              <a:buChar char="•"/>
            </a:pPr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/>
              <a:buChar char="•"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Desafortunadamente sí se presentan supuestos en los que las autoridades han resuelto, </a:t>
            </a:r>
            <a:r>
              <a:rPr lang="es-ES_trad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indebidamente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, que se está ante </a:t>
            </a:r>
            <a:r>
              <a:rPr lang="es-ES_trad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supuestos de imposible reparación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A51D0-9D12-A541-8AA3-01F406AE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BB72B84-F601-EC42-9F99-7D7F916C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Prevención &amp; no repetición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0" y="2262884"/>
            <a:ext cx="5235615" cy="38384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Las medidas de prevención estructurales, que definen las autoridades, son esenciales para evitar la repetición de casos iguales o similares. </a:t>
            </a:r>
          </a:p>
          <a:p>
            <a:pPr marL="0" indent="0" algn="just">
              <a:buNone/>
            </a:pP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_trad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reparación deben traducirse y tener la intencionalidad de generar soluciones transformadoras.</a:t>
            </a:r>
            <a:endParaRPr lang="es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B1CDEF-E119-244B-856B-B5F0417A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C0C6A508-6F00-E84B-8269-94D7E75E7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661" y="6128354"/>
            <a:ext cx="1361954" cy="4339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6E56A6-0EBC-DB4C-A67A-5553EE15A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7" y="2535655"/>
            <a:ext cx="4653023" cy="35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0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944E7-F17C-D744-AFB4-E5E567DD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Leyes Generales VPG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9856CA-6C78-1F4B-8937-1F2D3559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77C59E8-73D6-8748-B243-EE1F7665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765" y="2908300"/>
            <a:ext cx="6342206" cy="3457775"/>
          </a:xfrm>
        </p:spPr>
        <p:txBody>
          <a:bodyPr>
            <a:norm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 General de Acceso de las Mujeres a una Vida Libre de Violencia.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 General de Instituciones y Procedimientos Electorales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 General de Partidos Políticos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 General en Materia de Delitos Electorales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 General del Sistema de Medios de Impugnación en Materia Electoral.</a:t>
            </a:r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7E532A25-E635-8E4F-B41C-3D95F658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8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4F285-D1F1-7B45-A937-44B1D1E1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Leyes locales VPRG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C621F-A4BB-FC4A-BDF0-0CB2E457B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2895426"/>
          </a:xfrm>
        </p:spPr>
        <p:txBody>
          <a:bodyPr>
            <a:normAutofit fontScale="92500" lnSpcReduction="10000"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Constitución Política de cada entidad federativa</a:t>
            </a:r>
          </a:p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Leyes electorales</a:t>
            </a:r>
          </a:p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Leyes de Partidos</a:t>
            </a:r>
          </a:p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Códigos penales</a:t>
            </a:r>
          </a:p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Leyes de Acceso de las Mujeres a una Vida Libre de Violencia</a:t>
            </a:r>
          </a:p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359B1E-56CE-9441-A4A6-7B68444F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64B01612-1721-B348-B547-07C729C9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5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530" y="1029449"/>
            <a:ext cx="7520940" cy="548640"/>
          </a:xfrm>
        </p:spPr>
        <p:txBody>
          <a:bodyPr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Retos 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143" y="2458856"/>
            <a:ext cx="4863857" cy="3924659"/>
          </a:xfrm>
        </p:spPr>
        <p:txBody>
          <a:bodyPr>
            <a:normAutofit fontScale="40000" lnSpcReduction="20000"/>
          </a:bodyPr>
          <a:lstStyle/>
          <a:p>
            <a:pPr lvl="1" algn="just">
              <a:spcBef>
                <a:spcPts val="800"/>
              </a:spcBef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800"/>
              </a:spcBef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diagnósticos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800"/>
              </a:spcBef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Órdenes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800"/>
              </a:spcBef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reparación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800"/>
              </a:spcBef>
            </a:pPr>
            <a:r>
              <a:rPr lang="es-ES_tradnl" sz="5500" b="1" dirty="0">
                <a:latin typeface="Arial" panose="020B0604020202020204" pitchFamily="34" charset="0"/>
                <a:cs typeface="Arial" panose="020B0604020202020204" pitchFamily="34" charset="0"/>
              </a:rPr>
              <a:t>Fortalecer el trabajo de redes de apoyo, organizaciones sociales, academia y defensoras de derechos de Mujeres. </a:t>
            </a:r>
          </a:p>
          <a:p>
            <a:pPr lvl="1" algn="just">
              <a:spcBef>
                <a:spcPts val="800"/>
              </a:spcBef>
            </a:pPr>
            <a:r>
              <a:rPr lang="es-ES_tradnl" sz="5500" b="1" dirty="0">
                <a:latin typeface="Arial" panose="020B0604020202020204" pitchFamily="34" charset="0"/>
                <a:cs typeface="Arial" panose="020B0604020202020204" pitchFamily="34" charset="0"/>
              </a:rPr>
              <a:t>Litigio estratégico.</a:t>
            </a:r>
            <a:endParaRPr lang="en-US" sz="35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5CCFCE-1E27-A644-8088-67936969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E0C32090-2A7D-4842-9E9C-139E84EB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B5C54C-3754-424E-8F40-B3935FD6A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340" y="2399551"/>
            <a:ext cx="4165518" cy="29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3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146" y="867906"/>
            <a:ext cx="7643707" cy="945396"/>
          </a:xfrm>
        </p:spPr>
        <p:txBody>
          <a:bodyPr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Cerrando el círculo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- Retos -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181" y="2333290"/>
            <a:ext cx="6206642" cy="4011299"/>
          </a:xfrm>
        </p:spPr>
        <p:txBody>
          <a:bodyPr>
            <a:normAutofit fontScale="25000" lnSpcReduction="20000"/>
          </a:bodyPr>
          <a:lstStyle/>
          <a:p>
            <a:endParaRPr lang="es-ES_tradnl" sz="2900" b="1" dirty="0"/>
          </a:p>
          <a:p>
            <a:pPr lvl="1" algn="just"/>
            <a:endParaRPr lang="es-ES_tradnl" sz="7400" b="1" dirty="0"/>
          </a:p>
          <a:p>
            <a:pPr lvl="1" algn="just"/>
            <a:r>
              <a:rPr lang="es-ES_tradnl" sz="7400" b="1" dirty="0"/>
              <a:t>Aprobar legislación específica : Electoral, penal, administrativa.</a:t>
            </a:r>
          </a:p>
          <a:p>
            <a:pPr lvl="1" algn="just"/>
            <a:endParaRPr lang="en-US" sz="7400" b="1" dirty="0"/>
          </a:p>
          <a:p>
            <a:pPr lvl="1" algn="just"/>
            <a:r>
              <a:rPr lang="es-ES_tradnl" sz="7400" b="1" dirty="0"/>
              <a:t>Obligar a los partidos políticos a regularla en su normatividad interna.</a:t>
            </a:r>
          </a:p>
          <a:p>
            <a:pPr lvl="1" algn="just"/>
            <a:endParaRPr lang="en-US" sz="7400" b="1" dirty="0"/>
          </a:p>
          <a:p>
            <a:pPr lvl="1" algn="just"/>
            <a:r>
              <a:rPr lang="es-ES_tradnl" sz="7400" b="1" dirty="0"/>
              <a:t>Crear y mantener bases de datos geo-referenciadas y documentar todos los casos de VPEG.</a:t>
            </a:r>
          </a:p>
          <a:p>
            <a:pPr marL="0" lvl="1" indent="0" algn="just">
              <a:buNone/>
            </a:pPr>
            <a:endParaRPr lang="en-US" sz="7400" b="1" dirty="0"/>
          </a:p>
          <a:p>
            <a:pPr lvl="1" algn="just"/>
            <a:r>
              <a:rPr lang="es-ES_tradnl" sz="7400" b="1" dirty="0"/>
              <a:t>Capacitación permanente.</a:t>
            </a:r>
          </a:p>
          <a:p>
            <a:pPr marL="0" lvl="1" indent="0" algn="just">
              <a:buNone/>
            </a:pPr>
            <a:endParaRPr lang="en-US" sz="7400" b="1" dirty="0"/>
          </a:p>
          <a:p>
            <a:pPr marL="0" lvl="1" indent="0">
              <a:buNone/>
            </a:pPr>
            <a:r>
              <a:rPr lang="es-ES_tradnl" sz="7400" b="1" dirty="0"/>
              <a:t> </a:t>
            </a:r>
            <a:endParaRPr lang="en-US" sz="7400" dirty="0"/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7292049" y="2593802"/>
            <a:ext cx="3898689" cy="2980743"/>
          </a:xfrm>
          <a:prstGeom prst="rect">
            <a:avLst/>
          </a:prstGeom>
        </p:spPr>
      </p:pic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EFD8D14E-F78E-CD4E-9FDC-D0C3C6DD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759" y="5633591"/>
            <a:ext cx="1759351" cy="560527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98CB22-F245-8547-828F-1C30560D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FD00A73-6218-E44D-84AC-7722CC944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6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B0005-D023-E245-9259-90BD0682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F3CFA-F68D-484B-B39B-1847791E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del Carmen Alanis</a:t>
            </a:r>
          </a:p>
          <a:p>
            <a:pPr marL="0" indent="0" algn="ctr">
              <a:buNone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alanis12624consultoras@gmail.com</a:t>
            </a:r>
            <a:endParaRPr lang="es-MX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www.12624consultoras.com</a:t>
            </a:r>
            <a:endParaRPr lang="es-MX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30B075-7932-F94A-B939-06447F1D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4C0D2F76-8761-FA4F-B8AA-A606D2E7E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183" y="4045907"/>
            <a:ext cx="4308954" cy="15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6960" y="557768"/>
            <a:ext cx="7520940" cy="127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_trad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resistencia a reconocer la Violencia Política en razón de Género en ley?</a:t>
            </a:r>
            <a:r>
              <a:rPr lang="es-ES_tradnl" sz="3500" dirty="0">
                <a:solidFill>
                  <a:schemeClr val="bg1"/>
                </a:solidFill>
              </a:rPr>
              <a:t> </a:t>
            </a:r>
            <a:endParaRPr lang="en-US" sz="3500" dirty="0">
              <a:solidFill>
                <a:schemeClr val="bg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207000" y="593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E9C48F-B14F-B540-A381-AA8714818950}"/>
              </a:ext>
            </a:extLst>
          </p:cNvPr>
          <p:cNvSpPr txBox="1"/>
          <p:nvPr/>
        </p:nvSpPr>
        <p:spPr>
          <a:xfrm>
            <a:off x="5856790" y="3385595"/>
            <a:ext cx="3843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Si no está en ley…</a:t>
            </a:r>
          </a:p>
          <a:p>
            <a:pPr algn="ctr"/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¡¡¡</a:t>
            </a:r>
            <a:r>
              <a:rPr lang="es-ES_tradn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sancionar</a:t>
            </a: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!!!!!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E32BB-C29B-F34E-88D6-4D580A31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Marcador de contenido 6">
            <a:extLst>
              <a:ext uri="{FF2B5EF4-FFF2-40B4-BE49-F238E27FC236}">
                <a16:creationId xmlns:a16="http://schemas.microsoft.com/office/drawing/2014/main" id="{F8714C96-FDE8-494E-9A60-C585D157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CDA05B-288A-394B-A31C-1B1EE0391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931" y="2909103"/>
            <a:ext cx="3489929" cy="31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27770" y="885218"/>
            <a:ext cx="59522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_tradnl" sz="2400" b="1" dirty="0">
                <a:solidFill>
                  <a:schemeClr val="bg1"/>
                </a:solidFill>
              </a:rPr>
              <a:t>Es contrario a derecho sancionar a alguien, si la conducta o tipo no está previsto en ley.</a:t>
            </a:r>
          </a:p>
          <a:p>
            <a:pPr marL="342900" indent="-342900" algn="just">
              <a:buFont typeface="Arial"/>
              <a:buChar char="•"/>
            </a:pPr>
            <a:endParaRPr lang="en-US" sz="2400" b="1" dirty="0"/>
          </a:p>
          <a:p>
            <a:pPr marL="342900" indent="-342900" algn="just">
              <a:buFont typeface="Arial"/>
              <a:buChar char="•"/>
            </a:pPr>
            <a:r>
              <a:rPr lang="es-ES_tradnl" sz="2400" b="1" dirty="0"/>
              <a:t>Es contrario a derecho sancionar a alguien, si en ley no se prevé expresamente la sanción para ese tipo, falta o conducta.</a:t>
            </a:r>
          </a:p>
          <a:p>
            <a:pPr marL="342900" indent="-342900" algn="just">
              <a:buFont typeface="Arial"/>
              <a:buChar char="•"/>
            </a:pPr>
            <a:endParaRPr lang="en-US" sz="2400" b="1" dirty="0"/>
          </a:p>
          <a:p>
            <a:pPr marL="342900" indent="-342900" algn="just">
              <a:buFont typeface="Arial"/>
              <a:buChar char="•"/>
            </a:pPr>
            <a:r>
              <a:rPr lang="es-ES_tradnl" sz="2400" b="1" dirty="0"/>
              <a:t>Es contrario a derecho, si una autoridad sanciona, sin estar facultada en la ley.</a:t>
            </a:r>
            <a:endParaRPr lang="en-US" sz="2400" b="1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2FED07-04DB-534F-872F-C6AC1676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Marcador de contenido 6">
            <a:extLst>
              <a:ext uri="{FF2B5EF4-FFF2-40B4-BE49-F238E27FC236}">
                <a16:creationId xmlns:a16="http://schemas.microsoft.com/office/drawing/2014/main" id="{215ADFFC-7113-414A-A560-DA13D2AB6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Nuevo modelo de Acceso a la Justicia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91831"/>
            <a:ext cx="7520940" cy="349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lvl="1" indent="0" algn="just">
              <a:buNone/>
            </a:pPr>
            <a:r>
              <a:rPr lang="es-ES_tradnl" sz="2800" b="1" dirty="0"/>
              <a:t>Requerimos modelar una reforma estructural de procedimientos administrativos y jurisdiccionales, que aseguren a las Mujeres </a:t>
            </a:r>
            <a:r>
              <a:rPr lang="es-ES_tradnl" sz="2800" b="1" dirty="0">
                <a:solidFill>
                  <a:srgbClr val="FF0000"/>
                </a:solidFill>
              </a:rPr>
              <a:t>acceder a la justicia</a:t>
            </a:r>
            <a:r>
              <a:rPr lang="es-ES_tradnl" sz="2800" b="1" dirty="0"/>
              <a:t>, ante autoridades administrativas y tribunales, a denunciar la VPRG, y solicitar la </a:t>
            </a:r>
            <a:r>
              <a:rPr lang="es-ES_tradnl" sz="2800" b="1" dirty="0">
                <a:solidFill>
                  <a:srgbClr val="FF0000"/>
                </a:solidFill>
              </a:rPr>
              <a:t>protección del Estado</a:t>
            </a:r>
            <a:r>
              <a:rPr lang="es-ES_tradnl" sz="2800" b="1" dirty="0"/>
              <a:t>.</a:t>
            </a:r>
            <a:endParaRPr lang="en-US" sz="2800" b="1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F1F1EC-E430-C641-9B10-BEE2668F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056999D-8EC0-524E-95A1-6314FABA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  <p:pic>
        <p:nvPicPr>
          <p:cNvPr id="8" name="Imagen 7" descr="ender Letter">
            <a:extLst>
              <a:ext uri="{FF2B5EF4-FFF2-40B4-BE49-F238E27FC236}">
                <a16:creationId xmlns:a16="http://schemas.microsoft.com/office/drawing/2014/main" id="{75C90522-B7D5-5141-8241-9494AD2898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51" y="2296334"/>
            <a:ext cx="2615879" cy="27435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DF67382-4986-E448-910E-3F6C4A36C90F}"/>
              </a:ext>
            </a:extLst>
          </p:cNvPr>
          <p:cNvSpPr/>
          <p:nvPr/>
        </p:nvSpPr>
        <p:spPr>
          <a:xfrm>
            <a:off x="8960304" y="5015081"/>
            <a:ext cx="2615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dirty="0" err="1">
                <a:solidFill>
                  <a:srgbClr val="333333"/>
                </a:solidFill>
                <a:latin typeface="Avenir Light" panose="020B040202020302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NYTiimes</a:t>
            </a:r>
            <a:r>
              <a:rPr lang="en-US" sz="800" dirty="0">
                <a:solidFill>
                  <a:srgbClr val="333333"/>
                </a:solidFill>
                <a:latin typeface="Avenir Light" panose="020B040202020302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Weekly: A newsletter on women, gender and society. Illustration by Franziska </a:t>
            </a:r>
            <a:r>
              <a:rPr lang="en-US" sz="800" dirty="0" err="1">
                <a:solidFill>
                  <a:srgbClr val="333333"/>
                </a:solidFill>
                <a:latin typeface="Avenir Light" panose="020B040202020302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Barczyk</a:t>
            </a:r>
            <a:r>
              <a:rPr lang="en-US" sz="800" dirty="0">
                <a:solidFill>
                  <a:srgbClr val="333333"/>
                </a:solidFill>
                <a:latin typeface="Avenir Light" panose="020B040202020302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343" y="1028700"/>
            <a:ext cx="9206630" cy="419100"/>
          </a:xfrm>
        </p:spPr>
        <p:txBody>
          <a:bodyPr/>
          <a:lstStyle/>
          <a:p>
            <a:pPr algn="ctr"/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Nuevo Modelo de Acceso a la Justicia que: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213" y="2388644"/>
            <a:ext cx="7520940" cy="4267200"/>
          </a:xfrm>
        </p:spPr>
        <p:txBody>
          <a:bodyPr>
            <a:normAutofit/>
          </a:bodyPr>
          <a:lstStyle/>
          <a:p>
            <a:pPr lvl="1" algn="just">
              <a:buFont typeface="Arial"/>
              <a:buChar char="•"/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Establezca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inmediatas y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concretas para prevenir y erradicar la afectación a víctimas de VPEG. </a:t>
            </a:r>
          </a:p>
          <a:p>
            <a:pPr lvl="1" algn="just">
              <a:buFont typeface="Arial"/>
              <a:buChar char="•"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Faculte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a las autoridades y las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dote de herramientas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jurídicas para tomar medidas inmediatas en favor de las víctimas. </a:t>
            </a:r>
          </a:p>
          <a:p>
            <a:pPr lvl="1" algn="just">
              <a:buFont typeface="Arial"/>
              <a:buChar char="•"/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Garantice procesos de investigación sujetas a las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garantías de debida diligencia con perspectiva de género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, de conformidad con estándares internacionales.</a:t>
            </a:r>
          </a:p>
          <a:p>
            <a:pPr lvl="1" algn="just">
              <a:buFont typeface="Arial"/>
              <a:buChar char="•"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Detenga la continu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ación de la conducta.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/>
              <a:buChar char="•"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Repare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los derechos de las víctimas.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/>
              <a:buChar char="•"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Sancione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al infractor.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/>
              <a:buChar char="•"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Tutele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de igualdad, equidad, no discriminación y no violencia.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/>
              <a:buChar char="•"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Erradique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la impunidad.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3043AB-6BA9-D446-A716-214B0DFF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535649E-0D23-EB49-AC13-8CBE03DE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9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(1)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8183" y="2257063"/>
            <a:ext cx="8657864" cy="412058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s-ES_tradnl" sz="2900" b="1" dirty="0">
                <a:latin typeface="Arial" panose="020B0604020202020204" pitchFamily="34" charset="0"/>
                <a:cs typeface="Arial" panose="020B0604020202020204" pitchFamily="34" charset="0"/>
              </a:rPr>
              <a:t>Es recomendable tomar como </a:t>
            </a:r>
            <a:r>
              <a:rPr lang="es-ES_tradnl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s-ES_tradnl" sz="2900" b="1" dirty="0">
                <a:latin typeface="Arial" panose="020B0604020202020204" pitchFamily="34" charset="0"/>
                <a:cs typeface="Arial" panose="020B0604020202020204" pitchFamily="34" charset="0"/>
              </a:rPr>
              <a:t> definiciones en </a:t>
            </a:r>
            <a:r>
              <a:rPr lang="es-ES_tradnl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tratados internacionales, leyes y protocolos previos,</a:t>
            </a:r>
            <a:r>
              <a:rPr lang="es-ES_tradnl" sz="2900" b="1" dirty="0">
                <a:latin typeface="Arial" panose="020B0604020202020204" pitchFamily="34" charset="0"/>
                <a:cs typeface="Arial" panose="020B0604020202020204" pitchFamily="34" charset="0"/>
              </a:rPr>
              <a:t> sobre violencia y discriminación: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900" b="1" dirty="0">
                <a:latin typeface="Arial" panose="020B0604020202020204" pitchFamily="34" charset="0"/>
                <a:cs typeface="Arial" panose="020B0604020202020204" pitchFamily="34" charset="0"/>
              </a:rPr>
              <a:t>Convención sobre la  Eliminación de todas las formas de Discriminación contra la Mujer (CEDAW).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900" b="1" dirty="0">
                <a:latin typeface="Arial" panose="020B0604020202020204" pitchFamily="34" charset="0"/>
                <a:cs typeface="Arial" panose="020B0604020202020204" pitchFamily="34" charset="0"/>
              </a:rPr>
              <a:t>Convención Interamericana para la Prevención, Sanción y Erradicación de la  Violencia en contra de las Mujeres (Belém do Pará).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900" b="1" dirty="0">
                <a:latin typeface="Arial" panose="020B0604020202020204" pitchFamily="34" charset="0"/>
                <a:cs typeface="Arial" panose="020B0604020202020204" pitchFamily="34" charset="0"/>
              </a:rPr>
              <a:t>Interpretación de dichas convenciones hechas por el Comité de la CEDAW, la Corte y Comisión Interamericanas de Derechos Humanos. </a:t>
            </a:r>
          </a:p>
          <a:p>
            <a:pPr algn="just"/>
            <a:r>
              <a:rPr lang="es-ES" sz="2900" b="1" dirty="0">
                <a:latin typeface="Arial"/>
                <a:cs typeface="Arial"/>
              </a:rPr>
              <a:t>Ley Modelo Interamericana para Prevenir, Sancionar y Erradicar la Violencia contra las Mujeres en la Vida Política (2017. CIM/MESECVI/OEA)</a:t>
            </a:r>
            <a:endParaRPr lang="en-US" sz="2900" b="1" dirty="0">
              <a:latin typeface="Arial"/>
              <a:cs typeface="Arial"/>
            </a:endParaRPr>
          </a:p>
          <a:p>
            <a:pPr algn="just"/>
            <a:r>
              <a:rPr lang="en-US" sz="2900" b="1" dirty="0">
                <a:latin typeface="Arial"/>
                <a:cs typeface="Arial"/>
              </a:rPr>
              <a:t>2017: CEDAW </a:t>
            </a:r>
            <a:r>
              <a:rPr lang="en-US" sz="2900" b="1" dirty="0" err="1">
                <a:latin typeface="Arial"/>
                <a:cs typeface="Arial"/>
              </a:rPr>
              <a:t>Recomendación</a:t>
            </a:r>
            <a:r>
              <a:rPr lang="en-US" sz="2900" b="1" dirty="0">
                <a:latin typeface="Arial"/>
                <a:cs typeface="Arial"/>
              </a:rPr>
              <a:t> General No. 35 </a:t>
            </a:r>
            <a:r>
              <a:rPr lang="en-US" sz="2900" b="1" dirty="0" err="1">
                <a:latin typeface="Arial"/>
                <a:cs typeface="Arial"/>
              </a:rPr>
              <a:t>sobre</a:t>
            </a:r>
            <a:r>
              <a:rPr lang="en-US" sz="2900" b="1" dirty="0">
                <a:latin typeface="Arial"/>
                <a:cs typeface="Arial"/>
              </a:rPr>
              <a:t> </a:t>
            </a:r>
            <a:r>
              <a:rPr lang="en-US" sz="2900" b="1" dirty="0" err="1">
                <a:latin typeface="Arial"/>
                <a:cs typeface="Arial"/>
              </a:rPr>
              <a:t>Violencia</a:t>
            </a:r>
            <a:r>
              <a:rPr lang="en-US" sz="2900" b="1" dirty="0">
                <a:latin typeface="Arial"/>
                <a:cs typeface="Arial"/>
              </a:rPr>
              <a:t> </a:t>
            </a:r>
            <a:r>
              <a:rPr lang="en-US" sz="2900" b="1" dirty="0" err="1">
                <a:latin typeface="Arial"/>
                <a:cs typeface="Arial"/>
              </a:rPr>
              <a:t>en</a:t>
            </a:r>
            <a:r>
              <a:rPr lang="en-US" sz="2900" b="1" dirty="0">
                <a:latin typeface="Arial"/>
                <a:cs typeface="Arial"/>
              </a:rPr>
              <a:t> contra de las </a:t>
            </a:r>
            <a:r>
              <a:rPr lang="en-US" sz="2900" b="1" dirty="0" err="1">
                <a:latin typeface="Arial"/>
                <a:cs typeface="Arial"/>
              </a:rPr>
              <a:t>Mujeres</a:t>
            </a:r>
            <a:r>
              <a:rPr lang="en-US" sz="2900" b="1" dirty="0">
                <a:latin typeface="Arial"/>
                <a:cs typeface="Arial"/>
              </a:rPr>
              <a:t> </a:t>
            </a:r>
            <a:r>
              <a:rPr lang="en-US" sz="2900" b="1" dirty="0" err="1">
                <a:latin typeface="Arial"/>
                <a:cs typeface="Arial"/>
              </a:rPr>
              <a:t>en</a:t>
            </a:r>
            <a:r>
              <a:rPr lang="en-US" sz="2900" b="1" dirty="0">
                <a:latin typeface="Arial"/>
                <a:cs typeface="Arial"/>
              </a:rPr>
              <a:t> </a:t>
            </a:r>
            <a:r>
              <a:rPr lang="en-US" sz="2900" b="1" dirty="0" err="1">
                <a:latin typeface="Arial"/>
                <a:cs typeface="Arial"/>
              </a:rPr>
              <a:t>Razón</a:t>
            </a:r>
            <a:r>
              <a:rPr lang="en-US" sz="2900" b="1" dirty="0">
                <a:latin typeface="Arial"/>
                <a:cs typeface="Arial"/>
              </a:rPr>
              <a:t> de </a:t>
            </a:r>
            <a:r>
              <a:rPr lang="en-US" sz="2900" b="1" dirty="0" err="1">
                <a:latin typeface="Arial"/>
                <a:cs typeface="Arial"/>
              </a:rPr>
              <a:t>Género</a:t>
            </a:r>
            <a:r>
              <a:rPr lang="en-US" sz="2900" b="1" dirty="0">
                <a:latin typeface="Arial"/>
                <a:cs typeface="Arial"/>
              </a:rPr>
              <a:t> (</a:t>
            </a:r>
            <a:r>
              <a:rPr lang="en-US" sz="2900" b="1" dirty="0" err="1">
                <a:latin typeface="Arial"/>
                <a:cs typeface="Arial"/>
              </a:rPr>
              <a:t>Actualiza</a:t>
            </a:r>
            <a:r>
              <a:rPr lang="en-US" sz="2900" b="1" dirty="0">
                <a:latin typeface="Arial"/>
                <a:cs typeface="Arial"/>
              </a:rPr>
              <a:t> RG. No. 19).</a:t>
            </a:r>
          </a:p>
          <a:p>
            <a:pPr algn="just"/>
            <a:r>
              <a:rPr lang="es-MX" sz="2900" b="1" dirty="0">
                <a:latin typeface="Arial"/>
                <a:cs typeface="Arial"/>
              </a:rPr>
              <a:t> Informe de la Relatora Especial sobre la violencia contra la mujer, sus causas y consecuencias, Sra. Dubravka Šimonović (2018).</a:t>
            </a:r>
            <a:endParaRPr lang="en-US" sz="2900" b="1" dirty="0">
              <a:latin typeface="Arial"/>
              <a:cs typeface="Arial"/>
            </a:endParaRPr>
          </a:p>
          <a:p>
            <a:pPr algn="just"/>
            <a:r>
              <a:rPr lang="es-ES" sz="2900" b="1" dirty="0">
                <a:latin typeface="Arial"/>
                <a:cs typeface="Arial"/>
              </a:rPr>
              <a:t>Comité para la </a:t>
            </a:r>
            <a:r>
              <a:rPr lang="es-ES" sz="2900" b="1" dirty="0" err="1">
                <a:latin typeface="Arial"/>
                <a:cs typeface="Arial"/>
              </a:rPr>
              <a:t>Eliminación</a:t>
            </a:r>
            <a:r>
              <a:rPr lang="es-ES" sz="2900" b="1" dirty="0">
                <a:latin typeface="Arial"/>
                <a:cs typeface="Arial"/>
              </a:rPr>
              <a:t> de la </a:t>
            </a:r>
            <a:r>
              <a:rPr lang="es-ES" sz="2900" b="1" dirty="0" err="1">
                <a:latin typeface="Arial"/>
                <a:cs typeface="Arial"/>
              </a:rPr>
              <a:t>Discriminación</a:t>
            </a:r>
            <a:r>
              <a:rPr lang="es-ES" sz="2900" b="1" dirty="0">
                <a:latin typeface="Arial"/>
                <a:cs typeface="Arial"/>
              </a:rPr>
              <a:t> contra la Mujer. Observaciones finales sobre </a:t>
            </a:r>
            <a:r>
              <a:rPr lang="es-ES" sz="2900" b="1" dirty="0" err="1">
                <a:latin typeface="Arial"/>
                <a:cs typeface="Arial"/>
              </a:rPr>
              <a:t>InformeS</a:t>
            </a:r>
            <a:r>
              <a:rPr lang="es-ES" sz="2900" b="1" dirty="0">
                <a:latin typeface="Arial"/>
                <a:cs typeface="Arial"/>
              </a:rPr>
              <a:t> </a:t>
            </a:r>
            <a:r>
              <a:rPr lang="es-ES" sz="2900" b="1" dirty="0" err="1">
                <a:latin typeface="Arial"/>
                <a:cs typeface="Arial"/>
              </a:rPr>
              <a:t>periódicos</a:t>
            </a:r>
            <a:r>
              <a:rPr lang="es-ES" sz="2900" b="1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87819C-1A67-AC49-9622-70525905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Marcador de contenido 6">
            <a:extLst>
              <a:ext uri="{FF2B5EF4-FFF2-40B4-BE49-F238E27FC236}">
                <a16:creationId xmlns:a16="http://schemas.microsoft.com/office/drawing/2014/main" id="{29403AE0-51F3-8B4F-AE90-A785DF98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C81D2-51FC-C648-A86C-81791E50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VPG Fundamento internacional 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CC748-BA35-F049-A9F5-D38A0BD9A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97" y="2372810"/>
            <a:ext cx="9640852" cy="43405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De acuerdo con la Convención Interamericana para Prevenir, Sancionar y Erradicar la Violencia contra la Mujer </a:t>
            </a:r>
            <a:r>
              <a:rPr lang="es-MX" sz="1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(Convención de Belém Do Pará),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la Convención de los Derechos Políticos de la Mujer y la Convención sobre la Eliminación de Todas las Formas de Discriminación contra la Mujer </a:t>
            </a:r>
            <a:r>
              <a:rPr lang="es-MX" sz="1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(CEDAW);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las mujeres tienen derecho al acceso igualitario a las funciones públicas de su país y a participar en los asuntos públicos, incluyendo la toma de decisiones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(Artículo 4, inciso j) de la Convención Interamericana para Prevenir, Sancionar y Erradicar la Violencia contra la Mujer, artículos II y III de la Convención de los Derechos Políticos de la Mujer y artículo 7.a de la Convención sobre la Eliminación de Todas las Formas de Discriminación contra la Mujer).</a:t>
            </a:r>
            <a:br>
              <a:rPr lang="es-MX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Así, tanto en el </a:t>
            </a:r>
            <a:r>
              <a:rPr lang="es-MX" sz="1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Pacto Internacional de Derechos Civiles y Políticos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(Artículo 25) como en la </a:t>
            </a:r>
            <a:r>
              <a:rPr lang="es-MX" sz="1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Convención Americana sobre Derechos Humanos </a:t>
            </a:r>
            <a:r>
              <a:rPr lang="es-MX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(Artículo 23), se reconocen, además del principio de igualdad, el derecho de todos los y las ciudadanas de participar en la dirección de los asuntos públicos, directamente o por medio de representantes libremente elegidos; votar y ser electas en elecciones periódicas, auténticas, realizadas por sufragio universal e igual y por voto secreto que garantice la libre expresión de la voluntad de los y las electoras, así como de tener acceso, en condiciones de igualdad, a las funciones públicas de su país. </a:t>
            </a:r>
          </a:p>
          <a:p>
            <a:pPr algn="just"/>
            <a:r>
              <a:rPr lang="es-MX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consecuencia, los Estados deben tomar todas las “medidas apropiadas para eliminar la discriminación contra la mujer en la vida política y pública del país [...] garantizando, en igual- dad de condiciones con los hombres el derecho a [...] ser elegibles para todos los organismos cuyos miembros sean objeto de elecciones públicas”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(Artículo 7. CEDAW). </a:t>
            </a:r>
          </a:p>
          <a:p>
            <a:pPr algn="just"/>
            <a:r>
              <a:rPr lang="es-MX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Todo ello, en condiciones de igualdad y en contextos libres de violencia. </a:t>
            </a:r>
          </a:p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F5CE49-455A-A941-8640-93FEC208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A5731354-0AAE-9742-8EEE-8FD98A05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449" y="603776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109FD-EEC3-5145-BF62-09DA16D6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9572"/>
            <a:ext cx="8761413" cy="1303116"/>
          </a:xfrm>
        </p:spPr>
        <p:txBody>
          <a:bodyPr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Concepto de VPEG (2)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para atender la Violencia Política contra las Mujeres (México, marzo 2016)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C4F73-3658-EF44-8623-21A5351E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política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contra las mujeres comprende todas aquellas </a:t>
            </a:r>
            <a:r>
              <a:rPr lang="es-MX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y omisiones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—incluida la tolerancia— que, </a:t>
            </a:r>
            <a:r>
              <a:rPr lang="es-MX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basadas en elementos de género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y dadas en el marco del </a:t>
            </a:r>
            <a:r>
              <a:rPr lang="es-MX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de derechos políticos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tengan por </a:t>
            </a:r>
            <a:r>
              <a:rPr lang="es-MX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o resultado menoscabar o anular el reconocimiento, goce y/o ejercicio de los derechos políticos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MX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prerrogativas inherentes a un cargo público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C4FA75-B69E-1A41-9249-978E23BC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7CD71CD6-9F00-964C-86E6-48DFC1819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014" y="5667373"/>
            <a:ext cx="1361954" cy="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9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1996</Words>
  <Application>Microsoft Macintosh PowerPoint</Application>
  <PresentationFormat>Panorámica</PresentationFormat>
  <Paragraphs>202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Avenir Light</vt:lpstr>
      <vt:lpstr>Calibri</vt:lpstr>
      <vt:lpstr>Cambria</vt:lpstr>
      <vt:lpstr>Century Gothic</vt:lpstr>
      <vt:lpstr>Wingdings 3</vt:lpstr>
      <vt:lpstr>Sala de reuniones Ion</vt:lpstr>
      <vt:lpstr>Violencia política en razón de Género. Desafíos Conceptuales Panamá, febrero 21 y 22 de 2019</vt:lpstr>
      <vt:lpstr>VPRG AUSENTE EN EL MARCO LEGAL</vt:lpstr>
      <vt:lpstr>Presentación de PowerPoint</vt:lpstr>
      <vt:lpstr>Presentación de PowerPoint</vt:lpstr>
      <vt:lpstr>Nuevo modelo de Acceso a la Justicia</vt:lpstr>
      <vt:lpstr>Nuevo Modelo de Acceso a la Justicia que:</vt:lpstr>
      <vt:lpstr>Concepto de VPEG (1)</vt:lpstr>
      <vt:lpstr>VPG Fundamento internacional …</vt:lpstr>
      <vt:lpstr>Concepto de VPEG (2) Protocolo para atender la Violencia Política contra las Mujeres (México, marzo 2016)</vt:lpstr>
      <vt:lpstr>Concepto de VPEG (3)</vt:lpstr>
      <vt:lpstr>Concepto de VPEG (4)</vt:lpstr>
      <vt:lpstr>Concepto de VPEG (5) Violencia contra la mujer en la política  (Informe de la Relatora Especial)</vt:lpstr>
      <vt:lpstr>Concepto de VPEG (6) Violencia contra la mujer en la política (Informe de la Relatora Especial 2)</vt:lpstr>
      <vt:lpstr>Concepto de VPEG (7)</vt:lpstr>
      <vt:lpstr>Concepto de VPEG (8)</vt:lpstr>
      <vt:lpstr>Concepto de VPEG (10)</vt:lpstr>
      <vt:lpstr>Responsabilidades administrativas  y penales</vt:lpstr>
      <vt:lpstr>Definición clara de competencias y atribuciones de autoridades públicas y partidistas </vt:lpstr>
      <vt:lpstr>Órdenes de Protección</vt:lpstr>
      <vt:lpstr>Órdenes de Protección (2)</vt:lpstr>
      <vt:lpstr> Sanciones </vt:lpstr>
      <vt:lpstr>Reparaciones</vt:lpstr>
      <vt:lpstr>Reparaciones</vt:lpstr>
      <vt:lpstr>Prevención &amp; no repetición</vt:lpstr>
      <vt:lpstr>Leyes Generales VPG</vt:lpstr>
      <vt:lpstr>Leyes locales VPRG</vt:lpstr>
      <vt:lpstr>Retos …</vt:lpstr>
      <vt:lpstr>Cerrando el círculo - Retos -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Violencia política en razón de Género.  Iniciativas de Ley: Viabilidad, congruencia y fuerza.</dc:title>
  <dc:creator>Carmen Alanis</dc:creator>
  <cp:lastModifiedBy>Carmen Alanis</cp:lastModifiedBy>
  <cp:revision>77</cp:revision>
  <cp:lastPrinted>2019-02-18T09:41:24Z</cp:lastPrinted>
  <dcterms:created xsi:type="dcterms:W3CDTF">2019-02-18T05:36:44Z</dcterms:created>
  <dcterms:modified xsi:type="dcterms:W3CDTF">2019-02-23T19:04:47Z</dcterms:modified>
</cp:coreProperties>
</file>