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321" r:id="rId3"/>
    <p:sldId id="322" r:id="rId4"/>
    <p:sldId id="330" r:id="rId5"/>
    <p:sldId id="323" r:id="rId6"/>
    <p:sldId id="324" r:id="rId7"/>
    <p:sldId id="327" r:id="rId8"/>
    <p:sldId id="326" r:id="rId9"/>
    <p:sldId id="328" r:id="rId10"/>
    <p:sldId id="325" r:id="rId11"/>
    <p:sldId id="329" r:id="rId12"/>
    <p:sldId id="331" r:id="rId13"/>
    <p:sldId id="320" r:id="rId14"/>
  </p:sldIdLst>
  <p:sldSz cx="9144000" cy="6858000" type="screen4x3"/>
  <p:notesSz cx="7010400" cy="9296400"/>
  <p:defaultText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9" autoAdjust="0"/>
    <p:restoredTop sz="98401" autoAdjust="0"/>
  </p:normalViewPr>
  <p:slideViewPr>
    <p:cSldViewPr>
      <p:cViewPr>
        <p:scale>
          <a:sx n="108" d="100"/>
          <a:sy n="108" d="100"/>
        </p:scale>
        <p:origin x="533" y="-1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suario\Documents\BackupRonny\Violencia%20politica%202017\conocE\Alcaldes%20por%20Municipio%201997_2017.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usuario\Documents\BackupRonny\Violencia%20politica%202017\conocE\Alcaldes%20por%20Municipio%201997_2017.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usuario\Documents\BackupRonny\Violencia%20politica%202017\conocE\Alcaldes%20por%20Municipio%201997_2017.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usuario\Documents\DATOSDE%20MAGISTRADOS.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HN"/>
              <a:t>HOMBRES</a:t>
            </a:r>
            <a:r>
              <a:rPr lang="es-HN" baseline="0"/>
              <a:t> Y MUJERES DIPUTADOS/AS ELECTOS AL PODER LEGISLATIVO</a:t>
            </a:r>
          </a:p>
          <a:p>
            <a:pPr>
              <a:defRPr/>
            </a:pPr>
            <a:r>
              <a:rPr lang="es-HN" baseline="0"/>
              <a:t>1981 - 2017</a:t>
            </a:r>
            <a:endParaRPr lang="es-HN"/>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178875755723214E-2"/>
          <c:y val="0.16878504672897196"/>
          <c:w val="0.92824301151224975"/>
          <c:h val="0.63009492972256975"/>
        </c:manualLayout>
      </c:layout>
      <c:bar3DChart>
        <c:barDir val="col"/>
        <c:grouping val="stacked"/>
        <c:varyColors val="0"/>
        <c:ser>
          <c:idx val="0"/>
          <c:order val="0"/>
          <c:tx>
            <c:strRef>
              <c:f>Hoja4!$B$3</c:f>
              <c:strCache>
                <c:ptCount val="1"/>
                <c:pt idx="0">
                  <c:v>HOMBRES</c:v>
                </c:pt>
              </c:strCache>
            </c:strRef>
          </c:tx>
          <c:spPr>
            <a:solidFill>
              <a:schemeClr val="accent3">
                <a:lumMod val="40000"/>
                <a:lumOff val="60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Hoja4!$C$2:$K$2</c:f>
              <c:numCache>
                <c:formatCode>@</c:formatCode>
                <c:ptCount val="9"/>
                <c:pt idx="0">
                  <c:v>1981</c:v>
                </c:pt>
                <c:pt idx="1">
                  <c:v>1985</c:v>
                </c:pt>
                <c:pt idx="2">
                  <c:v>1989</c:v>
                </c:pt>
                <c:pt idx="3">
                  <c:v>1993</c:v>
                </c:pt>
                <c:pt idx="4">
                  <c:v>1997</c:v>
                </c:pt>
                <c:pt idx="5">
                  <c:v>2001</c:v>
                </c:pt>
                <c:pt idx="6">
                  <c:v>2009</c:v>
                </c:pt>
                <c:pt idx="7">
                  <c:v>2013</c:v>
                </c:pt>
                <c:pt idx="8">
                  <c:v>2017</c:v>
                </c:pt>
              </c:numCache>
            </c:numRef>
          </c:cat>
          <c:val>
            <c:numRef>
              <c:f>Hoja4!$C$3:$K$3</c:f>
              <c:numCache>
                <c:formatCode>General</c:formatCode>
                <c:ptCount val="9"/>
                <c:pt idx="0">
                  <c:v>80</c:v>
                </c:pt>
                <c:pt idx="1">
                  <c:v>129</c:v>
                </c:pt>
                <c:pt idx="2">
                  <c:v>117</c:v>
                </c:pt>
                <c:pt idx="3">
                  <c:v>120</c:v>
                </c:pt>
                <c:pt idx="4">
                  <c:v>119</c:v>
                </c:pt>
                <c:pt idx="5">
                  <c:v>121</c:v>
                </c:pt>
                <c:pt idx="6">
                  <c:v>106</c:v>
                </c:pt>
                <c:pt idx="7">
                  <c:v>96</c:v>
                </c:pt>
                <c:pt idx="8">
                  <c:v>101</c:v>
                </c:pt>
              </c:numCache>
            </c:numRef>
          </c:val>
          <c:extLst>
            <c:ext xmlns:c16="http://schemas.microsoft.com/office/drawing/2014/chart" uri="{C3380CC4-5D6E-409C-BE32-E72D297353CC}">
              <c16:uniqueId val="{00000000-3299-4C00-B603-9890F207D440}"/>
            </c:ext>
          </c:extLst>
        </c:ser>
        <c:ser>
          <c:idx val="1"/>
          <c:order val="1"/>
          <c:tx>
            <c:strRef>
              <c:f>Hoja4!$B$4</c:f>
              <c:strCache>
                <c:ptCount val="1"/>
                <c:pt idx="0">
                  <c:v>MUJERES</c:v>
                </c:pt>
              </c:strCache>
            </c:strRef>
          </c:tx>
          <c:spPr>
            <a:solidFill>
              <a:schemeClr val="accent2"/>
            </a:solidFill>
            <a:ln>
              <a:noFill/>
            </a:ln>
            <a:effectLst/>
            <a:sp3d/>
          </c:spPr>
          <c:invertIfNegative val="0"/>
          <c:dLbls>
            <c:dLbl>
              <c:idx val="0"/>
              <c:layout>
                <c:manualLayout>
                  <c:x val="9.6201432164102971E-3"/>
                  <c:y val="-4.60093806002231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299-4C00-B603-9890F207D440}"/>
                </c:ext>
              </c:extLst>
            </c:dLbl>
            <c:dLbl>
              <c:idx val="1"/>
              <c:layout>
                <c:manualLayout>
                  <c:x val="9.6201432164102971E-3"/>
                  <c:y val="-5.62336874002727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299-4C00-B603-9890F207D440}"/>
                </c:ext>
              </c:extLst>
            </c:dLbl>
            <c:dLbl>
              <c:idx val="2"/>
              <c:layout>
                <c:manualLayout>
                  <c:x val="8.0167860136752481E-3"/>
                  <c:y val="-7.92383777003843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299-4C00-B603-9890F207D440}"/>
                </c:ext>
              </c:extLst>
            </c:dLbl>
            <c:dLbl>
              <c:idx val="3"/>
              <c:layout>
                <c:manualLayout>
                  <c:x val="3.2067144054700992E-3"/>
                  <c:y val="-7.15701476003471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299-4C00-B603-9890F207D440}"/>
                </c:ext>
              </c:extLst>
            </c:dLbl>
            <c:dLbl>
              <c:idx val="4"/>
              <c:layout>
                <c:manualLayout>
                  <c:x val="3.2067144054700992E-3"/>
                  <c:y val="-7.41262243003595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299-4C00-B603-9890F207D440}"/>
                </c:ext>
              </c:extLst>
            </c:dLbl>
            <c:dLbl>
              <c:idx val="5"/>
              <c:layout>
                <c:manualLayout>
                  <c:x val="9.6201432164102971E-3"/>
                  <c:y val="-5.87897641002851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299-4C00-B603-9890F207D440}"/>
                </c:ext>
              </c:extLst>
            </c:dLbl>
            <c:dLbl>
              <c:idx val="6"/>
              <c:layout>
                <c:manualLayout>
                  <c:x val="1.1223500419145348E-2"/>
                  <c:y val="-8.4350531100409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299-4C00-B603-9890F207D440}"/>
                </c:ext>
              </c:extLst>
            </c:dLbl>
            <c:dLbl>
              <c:idx val="7"/>
              <c:layout>
                <c:manualLayout>
                  <c:x val="9.6201432164102971E-3"/>
                  <c:y val="-0.1047991447005083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299-4C00-B603-9890F207D440}"/>
                </c:ext>
              </c:extLst>
            </c:dLbl>
            <c:dLbl>
              <c:idx val="8"/>
              <c:layout>
                <c:manualLayout>
                  <c:x val="4.8100716082051485E-3"/>
                  <c:y val="-9.4574837900458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3299-4C00-B603-9890F207D440}"/>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Hoja4!$C$2:$K$2</c:f>
              <c:numCache>
                <c:formatCode>@</c:formatCode>
                <c:ptCount val="9"/>
                <c:pt idx="0">
                  <c:v>1981</c:v>
                </c:pt>
                <c:pt idx="1">
                  <c:v>1985</c:v>
                </c:pt>
                <c:pt idx="2">
                  <c:v>1989</c:v>
                </c:pt>
                <c:pt idx="3">
                  <c:v>1993</c:v>
                </c:pt>
                <c:pt idx="4">
                  <c:v>1997</c:v>
                </c:pt>
                <c:pt idx="5">
                  <c:v>2001</c:v>
                </c:pt>
                <c:pt idx="6">
                  <c:v>2009</c:v>
                </c:pt>
                <c:pt idx="7">
                  <c:v>2013</c:v>
                </c:pt>
                <c:pt idx="8">
                  <c:v>2017</c:v>
                </c:pt>
              </c:numCache>
            </c:numRef>
          </c:cat>
          <c:val>
            <c:numRef>
              <c:f>Hoja4!$C$4:$K$4</c:f>
              <c:numCache>
                <c:formatCode>General</c:formatCode>
                <c:ptCount val="9"/>
                <c:pt idx="0">
                  <c:v>2</c:v>
                </c:pt>
                <c:pt idx="1">
                  <c:v>5</c:v>
                </c:pt>
                <c:pt idx="2">
                  <c:v>11</c:v>
                </c:pt>
                <c:pt idx="3">
                  <c:v>8</c:v>
                </c:pt>
                <c:pt idx="4">
                  <c:v>9</c:v>
                </c:pt>
                <c:pt idx="5">
                  <c:v>7</c:v>
                </c:pt>
                <c:pt idx="6">
                  <c:v>22</c:v>
                </c:pt>
                <c:pt idx="7">
                  <c:v>32</c:v>
                </c:pt>
                <c:pt idx="8">
                  <c:v>27</c:v>
                </c:pt>
              </c:numCache>
            </c:numRef>
          </c:val>
          <c:extLst>
            <c:ext xmlns:c16="http://schemas.microsoft.com/office/drawing/2014/chart" uri="{C3380CC4-5D6E-409C-BE32-E72D297353CC}">
              <c16:uniqueId val="{00000001-3299-4C00-B603-9890F207D440}"/>
            </c:ext>
          </c:extLst>
        </c:ser>
        <c:dLbls>
          <c:showLegendKey val="0"/>
          <c:showVal val="1"/>
          <c:showCatName val="0"/>
          <c:showSerName val="0"/>
          <c:showPercent val="0"/>
          <c:showBubbleSize val="0"/>
        </c:dLbls>
        <c:gapWidth val="150"/>
        <c:shape val="box"/>
        <c:axId val="439226719"/>
        <c:axId val="439227135"/>
        <c:axId val="0"/>
      </c:bar3DChart>
      <c:catAx>
        <c:axId val="439226719"/>
        <c:scaling>
          <c:orientation val="minMax"/>
        </c:scaling>
        <c:delete val="0"/>
        <c:axPos val="b"/>
        <c:numFmt formatCode="@"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439227135"/>
        <c:crosses val="autoZero"/>
        <c:auto val="1"/>
        <c:lblAlgn val="ctr"/>
        <c:lblOffset val="100"/>
        <c:noMultiLvlLbl val="0"/>
      </c:catAx>
      <c:valAx>
        <c:axId val="4392271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9226719"/>
        <c:crosses val="autoZero"/>
        <c:crossBetween val="between"/>
      </c:valAx>
      <c:spPr>
        <a:noFill/>
        <a:ln>
          <a:noFill/>
        </a:ln>
        <a:effectLst/>
      </c:spPr>
    </c:plotArea>
    <c:legend>
      <c:legendPos val="b"/>
      <c:layout>
        <c:manualLayout>
          <c:xMode val="edge"/>
          <c:yMode val="edge"/>
          <c:x val="0.39291317907529505"/>
          <c:y val="0.89693796453013463"/>
          <c:w val="0.22506540417514698"/>
          <c:h val="5.633306350724851E-2"/>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HN"/>
              <a:t>PARTICIPACIÓN</a:t>
            </a:r>
            <a:r>
              <a:rPr lang="es-HN" baseline="0"/>
              <a:t> DE MUJERES EN COMISIONES DEL CONGRESO HONDUREÑO</a:t>
            </a:r>
          </a:p>
          <a:p>
            <a:pPr>
              <a:defRPr/>
            </a:pPr>
            <a:r>
              <a:rPr lang="es-HN" baseline="0"/>
              <a:t>PARLAMENTO 2018-2021</a:t>
            </a:r>
            <a:endParaRPr lang="es-HN"/>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447994173923691E-2"/>
          <c:y val="0.20702977487291213"/>
          <c:w val="0.93510716549522677"/>
          <c:h val="0.64424613589967916"/>
        </c:manualLayout>
      </c:layout>
      <c:barChart>
        <c:barDir val="col"/>
        <c:grouping val="clustered"/>
        <c:varyColors val="0"/>
        <c:ser>
          <c:idx val="0"/>
          <c:order val="0"/>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'Comisiones 2017'!$B$4:$B$5</c:f>
              <c:strCache>
                <c:ptCount val="2"/>
                <c:pt idx="0">
                  <c:v>Comisiones del Congreso con mujeres</c:v>
                </c:pt>
                <c:pt idx="1">
                  <c:v>Comisiones del Congreso sin mujeres</c:v>
                </c:pt>
              </c:strCache>
            </c:strRef>
          </c:cat>
          <c:val>
            <c:numRef>
              <c:f>'Comisiones 2017'!$C$4:$C$5</c:f>
              <c:numCache>
                <c:formatCode>General</c:formatCode>
                <c:ptCount val="2"/>
                <c:pt idx="0">
                  <c:v>13</c:v>
                </c:pt>
                <c:pt idx="1">
                  <c:v>23</c:v>
                </c:pt>
              </c:numCache>
            </c:numRef>
          </c:val>
          <c:extLst>
            <c:ext xmlns:c16="http://schemas.microsoft.com/office/drawing/2014/chart" uri="{C3380CC4-5D6E-409C-BE32-E72D297353CC}">
              <c16:uniqueId val="{00000000-0663-4E0E-A680-990E3A1BAD6E}"/>
            </c:ext>
          </c:extLst>
        </c:ser>
        <c:dLbls>
          <c:dLblPos val="outEnd"/>
          <c:showLegendKey val="0"/>
          <c:showVal val="1"/>
          <c:showCatName val="0"/>
          <c:showSerName val="0"/>
          <c:showPercent val="0"/>
          <c:showBubbleSize val="0"/>
        </c:dLbls>
        <c:gapWidth val="219"/>
        <c:overlap val="-27"/>
        <c:axId val="297865375"/>
        <c:axId val="297868287"/>
      </c:barChart>
      <c:catAx>
        <c:axId val="2978653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97868287"/>
        <c:crosses val="autoZero"/>
        <c:auto val="1"/>
        <c:lblAlgn val="ctr"/>
        <c:lblOffset val="100"/>
        <c:noMultiLvlLbl val="0"/>
      </c:catAx>
      <c:valAx>
        <c:axId val="29786828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786537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baseline="0">
                <a:effectLst/>
              </a:rPr>
              <a:t>ALCALDIAS GANADAS POR MUJERES SEGÚN PARTIDO POLÍTICO</a:t>
            </a:r>
            <a:endParaRPr lang="es-HN" sz="1400">
              <a:effectLst/>
            </a:endParaRPr>
          </a:p>
          <a:p>
            <a:pPr>
              <a:defRPr/>
            </a:pPr>
            <a:r>
              <a:rPr lang="en-US" sz="1400" b="0" i="0" baseline="0">
                <a:effectLst/>
              </a:rPr>
              <a:t>ELECCIONES GENERALES  1993-2017</a:t>
            </a:r>
            <a:endParaRPr lang="es-HN" sz="14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9741389156825543E-2"/>
          <c:y val="0.14992518703241897"/>
          <c:w val="0.92743111595076522"/>
          <c:h val="0.59272192341880969"/>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A41A-4DD5-B541-2C265D51F1FA}"/>
              </c:ext>
            </c:extLst>
          </c:dPt>
          <c:dPt>
            <c:idx val="1"/>
            <c:invertIfNegative val="0"/>
            <c:bubble3D val="0"/>
            <c:spPr>
              <a:solidFill>
                <a:srgbClr val="002060"/>
              </a:solidFill>
              <a:ln>
                <a:noFill/>
              </a:ln>
              <a:effectLst/>
            </c:spPr>
            <c:extLst>
              <c:ext xmlns:c16="http://schemas.microsoft.com/office/drawing/2014/chart" uri="{C3380CC4-5D6E-409C-BE32-E72D297353CC}">
                <c16:uniqueId val="{00000003-A41A-4DD5-B541-2C265D51F1FA}"/>
              </c:ext>
            </c:extLst>
          </c:dPt>
          <c:dPt>
            <c:idx val="2"/>
            <c:invertIfNegative val="0"/>
            <c:bubble3D val="0"/>
            <c:spPr>
              <a:solidFill>
                <a:srgbClr val="FF0000"/>
              </a:solidFill>
              <a:ln>
                <a:noFill/>
              </a:ln>
              <a:effectLst/>
            </c:spPr>
            <c:extLst>
              <c:ext xmlns:c16="http://schemas.microsoft.com/office/drawing/2014/chart" uri="{C3380CC4-5D6E-409C-BE32-E72D297353CC}">
                <c16:uniqueId val="{00000005-A41A-4DD5-B541-2C265D51F1FA}"/>
              </c:ext>
            </c:extLst>
          </c:dPt>
          <c:dPt>
            <c:idx val="3"/>
            <c:invertIfNegative val="0"/>
            <c:bubble3D val="0"/>
            <c:spPr>
              <a:solidFill>
                <a:srgbClr val="002060"/>
              </a:solidFill>
              <a:ln>
                <a:noFill/>
              </a:ln>
              <a:effectLst/>
            </c:spPr>
            <c:extLst>
              <c:ext xmlns:c16="http://schemas.microsoft.com/office/drawing/2014/chart" uri="{C3380CC4-5D6E-409C-BE32-E72D297353CC}">
                <c16:uniqueId val="{00000007-A41A-4DD5-B541-2C265D51F1FA}"/>
              </c:ext>
            </c:extLst>
          </c:dPt>
          <c:dPt>
            <c:idx val="4"/>
            <c:invertIfNegative val="0"/>
            <c:bubble3D val="0"/>
            <c:spPr>
              <a:solidFill>
                <a:schemeClr val="accent3"/>
              </a:solidFill>
              <a:ln>
                <a:noFill/>
              </a:ln>
              <a:effectLst/>
            </c:spPr>
            <c:extLst>
              <c:ext xmlns:c16="http://schemas.microsoft.com/office/drawing/2014/chart" uri="{C3380CC4-5D6E-409C-BE32-E72D297353CC}">
                <c16:uniqueId val="{00000009-A41A-4DD5-B541-2C265D51F1FA}"/>
              </c:ext>
            </c:extLst>
          </c:dPt>
          <c:dPt>
            <c:idx val="5"/>
            <c:invertIfNegative val="0"/>
            <c:bubble3D val="0"/>
            <c:spPr>
              <a:solidFill>
                <a:srgbClr val="FF0000"/>
              </a:solidFill>
              <a:ln>
                <a:noFill/>
              </a:ln>
              <a:effectLst/>
            </c:spPr>
            <c:extLst>
              <c:ext xmlns:c16="http://schemas.microsoft.com/office/drawing/2014/chart" uri="{C3380CC4-5D6E-409C-BE32-E72D297353CC}">
                <c16:uniqueId val="{0000000B-A41A-4DD5-B541-2C265D51F1FA}"/>
              </c:ext>
            </c:extLst>
          </c:dPt>
          <c:dPt>
            <c:idx val="6"/>
            <c:invertIfNegative val="0"/>
            <c:bubble3D val="0"/>
            <c:spPr>
              <a:solidFill>
                <a:srgbClr val="002060"/>
              </a:solidFill>
              <a:ln>
                <a:noFill/>
              </a:ln>
              <a:effectLst/>
            </c:spPr>
            <c:extLst>
              <c:ext xmlns:c16="http://schemas.microsoft.com/office/drawing/2014/chart" uri="{C3380CC4-5D6E-409C-BE32-E72D297353CC}">
                <c16:uniqueId val="{0000000D-A41A-4DD5-B541-2C265D51F1FA}"/>
              </c:ext>
            </c:extLst>
          </c:dPt>
          <c:dPt>
            <c:idx val="9"/>
            <c:invertIfNegative val="0"/>
            <c:bubble3D val="0"/>
            <c:spPr>
              <a:solidFill>
                <a:srgbClr val="FF0000"/>
              </a:solidFill>
              <a:ln>
                <a:noFill/>
              </a:ln>
              <a:effectLst/>
            </c:spPr>
            <c:extLst>
              <c:ext xmlns:c16="http://schemas.microsoft.com/office/drawing/2014/chart" uri="{C3380CC4-5D6E-409C-BE32-E72D297353CC}">
                <c16:uniqueId val="{0000000F-A41A-4DD5-B541-2C265D51F1FA}"/>
              </c:ext>
            </c:extLst>
          </c:dPt>
          <c:dPt>
            <c:idx val="10"/>
            <c:invertIfNegative val="0"/>
            <c:bubble3D val="0"/>
            <c:spPr>
              <a:solidFill>
                <a:srgbClr val="002060"/>
              </a:solidFill>
              <a:ln>
                <a:noFill/>
              </a:ln>
              <a:effectLst/>
            </c:spPr>
            <c:extLst>
              <c:ext xmlns:c16="http://schemas.microsoft.com/office/drawing/2014/chart" uri="{C3380CC4-5D6E-409C-BE32-E72D297353CC}">
                <c16:uniqueId val="{00000011-A41A-4DD5-B541-2C265D51F1FA}"/>
              </c:ext>
            </c:extLst>
          </c:dPt>
          <c:dPt>
            <c:idx val="11"/>
            <c:invertIfNegative val="0"/>
            <c:bubble3D val="0"/>
            <c:spPr>
              <a:solidFill>
                <a:srgbClr val="C00000"/>
              </a:solidFill>
              <a:ln>
                <a:noFill/>
              </a:ln>
              <a:effectLst/>
            </c:spPr>
            <c:extLst>
              <c:ext xmlns:c16="http://schemas.microsoft.com/office/drawing/2014/chart" uri="{C3380CC4-5D6E-409C-BE32-E72D297353CC}">
                <c16:uniqueId val="{00000013-A41A-4DD5-B541-2C265D51F1FA}"/>
              </c:ext>
            </c:extLst>
          </c:dPt>
          <c:dPt>
            <c:idx val="12"/>
            <c:invertIfNegative val="0"/>
            <c:bubble3D val="0"/>
            <c:spPr>
              <a:solidFill>
                <a:srgbClr val="FF0000"/>
              </a:solidFill>
              <a:ln>
                <a:noFill/>
              </a:ln>
              <a:effectLst/>
            </c:spPr>
            <c:extLst>
              <c:ext xmlns:c16="http://schemas.microsoft.com/office/drawing/2014/chart" uri="{C3380CC4-5D6E-409C-BE32-E72D297353CC}">
                <c16:uniqueId val="{00000015-A41A-4DD5-B541-2C265D51F1FA}"/>
              </c:ext>
            </c:extLst>
          </c:dPt>
          <c:dPt>
            <c:idx val="13"/>
            <c:invertIfNegative val="0"/>
            <c:bubble3D val="0"/>
            <c:spPr>
              <a:solidFill>
                <a:srgbClr val="002060"/>
              </a:solidFill>
              <a:ln>
                <a:noFill/>
              </a:ln>
              <a:effectLst/>
            </c:spPr>
            <c:extLst>
              <c:ext xmlns:c16="http://schemas.microsoft.com/office/drawing/2014/chart" uri="{C3380CC4-5D6E-409C-BE32-E72D297353CC}">
                <c16:uniqueId val="{00000017-A41A-4DD5-B541-2C265D51F1FA}"/>
              </c:ext>
            </c:extLst>
          </c:dPt>
          <c:dPt>
            <c:idx val="14"/>
            <c:invertIfNegative val="0"/>
            <c:bubble3D val="0"/>
            <c:spPr>
              <a:solidFill>
                <a:srgbClr val="C00000"/>
              </a:solidFill>
              <a:ln>
                <a:noFill/>
              </a:ln>
              <a:effectLst/>
            </c:spPr>
            <c:extLst>
              <c:ext xmlns:c16="http://schemas.microsoft.com/office/drawing/2014/chart" uri="{C3380CC4-5D6E-409C-BE32-E72D297353CC}">
                <c16:uniqueId val="{00000019-A41A-4DD5-B541-2C265D51F1FA}"/>
              </c:ext>
            </c:extLst>
          </c:dPt>
          <c:dPt>
            <c:idx val="15"/>
            <c:invertIfNegative val="0"/>
            <c:bubble3D val="0"/>
            <c:spPr>
              <a:solidFill>
                <a:srgbClr val="FF0000"/>
              </a:solidFill>
              <a:ln>
                <a:noFill/>
              </a:ln>
              <a:effectLst/>
            </c:spPr>
            <c:extLst>
              <c:ext xmlns:c16="http://schemas.microsoft.com/office/drawing/2014/chart" uri="{C3380CC4-5D6E-409C-BE32-E72D297353CC}">
                <c16:uniqueId val="{0000001B-A41A-4DD5-B541-2C265D51F1FA}"/>
              </c:ext>
            </c:extLst>
          </c:dPt>
          <c:dPt>
            <c:idx val="16"/>
            <c:invertIfNegative val="0"/>
            <c:bubble3D val="0"/>
            <c:spPr>
              <a:solidFill>
                <a:srgbClr val="002060"/>
              </a:solidFill>
              <a:ln>
                <a:noFill/>
              </a:ln>
              <a:effectLst/>
            </c:spPr>
            <c:extLst>
              <c:ext xmlns:c16="http://schemas.microsoft.com/office/drawing/2014/chart" uri="{C3380CC4-5D6E-409C-BE32-E72D297353CC}">
                <c16:uniqueId val="{0000001D-A41A-4DD5-B541-2C265D51F1FA}"/>
              </c:ext>
            </c:extLst>
          </c:dPt>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Hoja3!$R$25:$S$41</c:f>
              <c:multiLvlStrCache>
                <c:ptCount val="17"/>
                <c:lvl>
                  <c:pt idx="0">
                    <c:v>PL</c:v>
                  </c:pt>
                  <c:pt idx="1">
                    <c:v>PN</c:v>
                  </c:pt>
                  <c:pt idx="2">
                    <c:v>PL</c:v>
                  </c:pt>
                  <c:pt idx="3">
                    <c:v>PN</c:v>
                  </c:pt>
                  <c:pt idx="4">
                    <c:v>PDCH</c:v>
                  </c:pt>
                  <c:pt idx="5">
                    <c:v>PL</c:v>
                  </c:pt>
                  <c:pt idx="6">
                    <c:v>PN</c:v>
                  </c:pt>
                  <c:pt idx="7">
                    <c:v>PL</c:v>
                  </c:pt>
                  <c:pt idx="8">
                    <c:v>PN</c:v>
                  </c:pt>
                  <c:pt idx="9">
                    <c:v>PL</c:v>
                  </c:pt>
                  <c:pt idx="10">
                    <c:v>PN</c:v>
                  </c:pt>
                  <c:pt idx="11">
                    <c:v>LIBRE</c:v>
                  </c:pt>
                  <c:pt idx="12">
                    <c:v>PL</c:v>
                  </c:pt>
                  <c:pt idx="13">
                    <c:v>PN</c:v>
                  </c:pt>
                  <c:pt idx="14">
                    <c:v>LIBRE</c:v>
                  </c:pt>
                  <c:pt idx="15">
                    <c:v>PL</c:v>
                  </c:pt>
                  <c:pt idx="16">
                    <c:v>PN</c:v>
                  </c:pt>
                </c:lvl>
                <c:lvl>
                  <c:pt idx="0">
                    <c:v>1993 N=30</c:v>
                  </c:pt>
                  <c:pt idx="2">
                    <c:v>1997 N=28</c:v>
                  </c:pt>
                  <c:pt idx="4">
                    <c:v>2001 N=26</c:v>
                  </c:pt>
                  <c:pt idx="7">
                    <c:v>*2005 N= 23</c:v>
                  </c:pt>
                  <c:pt idx="9">
                    <c:v>2009 N=17</c:v>
                  </c:pt>
                  <c:pt idx="11">
                    <c:v>2013 N=19</c:v>
                  </c:pt>
                  <c:pt idx="14">
                    <c:v>2017 N=23</c:v>
                  </c:pt>
                </c:lvl>
              </c:multiLvlStrCache>
            </c:multiLvlStrRef>
          </c:cat>
          <c:val>
            <c:numRef>
              <c:f>Hoja3!$T$25:$T$41</c:f>
              <c:numCache>
                <c:formatCode>General</c:formatCode>
                <c:ptCount val="17"/>
                <c:pt idx="0">
                  <c:v>16</c:v>
                </c:pt>
                <c:pt idx="1">
                  <c:v>14</c:v>
                </c:pt>
                <c:pt idx="2">
                  <c:v>18</c:v>
                </c:pt>
                <c:pt idx="3">
                  <c:v>10</c:v>
                </c:pt>
                <c:pt idx="4">
                  <c:v>1</c:v>
                </c:pt>
                <c:pt idx="5">
                  <c:v>9</c:v>
                </c:pt>
                <c:pt idx="6">
                  <c:v>16</c:v>
                </c:pt>
                <c:pt idx="9">
                  <c:v>4</c:v>
                </c:pt>
                <c:pt idx="10">
                  <c:v>13</c:v>
                </c:pt>
                <c:pt idx="11">
                  <c:v>2</c:v>
                </c:pt>
                <c:pt idx="12">
                  <c:v>1</c:v>
                </c:pt>
                <c:pt idx="13">
                  <c:v>16</c:v>
                </c:pt>
                <c:pt idx="14">
                  <c:v>2</c:v>
                </c:pt>
                <c:pt idx="15">
                  <c:v>3</c:v>
                </c:pt>
                <c:pt idx="16">
                  <c:v>18</c:v>
                </c:pt>
              </c:numCache>
            </c:numRef>
          </c:val>
          <c:extLst>
            <c:ext xmlns:c16="http://schemas.microsoft.com/office/drawing/2014/chart" uri="{C3380CC4-5D6E-409C-BE32-E72D297353CC}">
              <c16:uniqueId val="{0000001E-A41A-4DD5-B541-2C265D51F1FA}"/>
            </c:ext>
          </c:extLst>
        </c:ser>
        <c:dLbls>
          <c:dLblPos val="outEnd"/>
          <c:showLegendKey val="0"/>
          <c:showVal val="1"/>
          <c:showCatName val="0"/>
          <c:showSerName val="0"/>
          <c:showPercent val="0"/>
          <c:showBubbleSize val="0"/>
        </c:dLbls>
        <c:gapWidth val="219"/>
        <c:overlap val="-27"/>
        <c:axId val="435263791"/>
        <c:axId val="435264207"/>
      </c:barChart>
      <c:catAx>
        <c:axId val="4352637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435264207"/>
        <c:crosses val="autoZero"/>
        <c:auto val="1"/>
        <c:lblAlgn val="ctr"/>
        <c:lblOffset val="100"/>
        <c:noMultiLvlLbl val="0"/>
      </c:catAx>
      <c:valAx>
        <c:axId val="43526420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526379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HN"/>
              <a:t>NOMBRAMIENTO</a:t>
            </a:r>
            <a:r>
              <a:rPr lang="es-HN" baseline="0"/>
              <a:t> DE MAGISTRADOS Y SUPLEMNTES EN PROCESOS ELECTORALES EN HONDURAS 2005 - 2017 DEL TRIBUNAL SUPREMO ELECTORAL</a:t>
            </a:r>
            <a:endParaRPr lang="es-HN"/>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865856286858565E-2"/>
          <c:y val="0.14235070562145333"/>
          <c:w val="0.93094273820920159"/>
          <c:h val="0.62754445032802997"/>
        </c:manualLayout>
      </c:layout>
      <c:barChart>
        <c:barDir val="col"/>
        <c:grouping val="clustered"/>
        <c:varyColors val="0"/>
        <c:ser>
          <c:idx val="0"/>
          <c:order val="0"/>
          <c:tx>
            <c:strRef>
              <c:f>Hoja1!$E$5</c:f>
              <c:strCache>
                <c:ptCount val="1"/>
                <c:pt idx="0">
                  <c:v>Hombres 100%</c:v>
                </c:pt>
              </c:strCache>
            </c:strRef>
          </c:tx>
          <c:spPr>
            <a:solidFill>
              <a:schemeClr val="accent1"/>
            </a:solidFill>
            <a:ln>
              <a:noFill/>
            </a:ln>
            <a:effectLst/>
          </c:spPr>
          <c:invertIfNegative val="0"/>
          <c:dPt>
            <c:idx val="1"/>
            <c:invertIfNegative val="0"/>
            <c:bubble3D val="0"/>
            <c:spPr>
              <a:solidFill>
                <a:srgbClr val="002060"/>
              </a:solidFill>
              <a:ln>
                <a:noFill/>
              </a:ln>
              <a:effectLst/>
            </c:spPr>
            <c:extLst>
              <c:ext xmlns:c16="http://schemas.microsoft.com/office/drawing/2014/chart" uri="{C3380CC4-5D6E-409C-BE32-E72D297353CC}">
                <c16:uniqueId val="{00000001-30B7-4662-8B5B-0608656B2987}"/>
              </c:ext>
            </c:extLst>
          </c:dPt>
          <c:dPt>
            <c:idx val="6"/>
            <c:invertIfNegative val="0"/>
            <c:bubble3D val="0"/>
            <c:spPr>
              <a:solidFill>
                <a:srgbClr val="002060"/>
              </a:solidFill>
              <a:ln>
                <a:noFill/>
              </a:ln>
              <a:effectLst/>
            </c:spPr>
            <c:extLst>
              <c:ext xmlns:c16="http://schemas.microsoft.com/office/drawing/2014/chart" uri="{C3380CC4-5D6E-409C-BE32-E72D297353CC}">
                <c16:uniqueId val="{00000003-30B7-4662-8B5B-0608656B2987}"/>
              </c:ext>
            </c:extLst>
          </c:dPt>
          <c:dPt>
            <c:idx val="8"/>
            <c:invertIfNegative val="0"/>
            <c:bubble3D val="0"/>
            <c:spPr>
              <a:solidFill>
                <a:srgbClr val="002060"/>
              </a:solidFill>
              <a:ln>
                <a:noFill/>
              </a:ln>
              <a:effectLst/>
            </c:spPr>
            <c:extLst>
              <c:ext xmlns:c16="http://schemas.microsoft.com/office/drawing/2014/chart" uri="{C3380CC4-5D6E-409C-BE32-E72D297353CC}">
                <c16:uniqueId val="{00000005-30B7-4662-8B5B-0608656B2987}"/>
              </c:ext>
            </c:extLst>
          </c:dPt>
          <c:dPt>
            <c:idx val="12"/>
            <c:invertIfNegative val="0"/>
            <c:bubble3D val="0"/>
            <c:spPr>
              <a:solidFill>
                <a:srgbClr val="002060"/>
              </a:solidFill>
              <a:ln>
                <a:noFill/>
              </a:ln>
              <a:effectLst/>
            </c:spPr>
            <c:extLst>
              <c:ext xmlns:c16="http://schemas.microsoft.com/office/drawing/2014/chart" uri="{C3380CC4-5D6E-409C-BE32-E72D297353CC}">
                <c16:uniqueId val="{00000007-30B7-4662-8B5B-0608656B2987}"/>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Hoja1!$C$6:$D$21</c:f>
              <c:multiLvlStrCache>
                <c:ptCount val="16"/>
                <c:lvl>
                  <c:pt idx="0">
                    <c:v>PN</c:v>
                  </c:pt>
                  <c:pt idx="1">
                    <c:v>PL</c:v>
                  </c:pt>
                  <c:pt idx="2">
                    <c:v>DC</c:v>
                  </c:pt>
                  <c:pt idx="3">
                    <c:v>UD</c:v>
                  </c:pt>
                  <c:pt idx="4">
                    <c:v>PN</c:v>
                  </c:pt>
                  <c:pt idx="5">
                    <c:v>PL</c:v>
                  </c:pt>
                  <c:pt idx="6">
                    <c:v>DC</c:v>
                  </c:pt>
                  <c:pt idx="7">
                    <c:v>UD</c:v>
                  </c:pt>
                  <c:pt idx="8">
                    <c:v>PN</c:v>
                  </c:pt>
                  <c:pt idx="9">
                    <c:v>PL</c:v>
                  </c:pt>
                  <c:pt idx="10">
                    <c:v>DC</c:v>
                  </c:pt>
                  <c:pt idx="11">
                    <c:v>UD</c:v>
                  </c:pt>
                  <c:pt idx="12">
                    <c:v>PN</c:v>
                  </c:pt>
                  <c:pt idx="13">
                    <c:v>PL</c:v>
                  </c:pt>
                  <c:pt idx="14">
                    <c:v>DC</c:v>
                  </c:pt>
                  <c:pt idx="15">
                    <c:v>UD</c:v>
                  </c:pt>
                </c:lvl>
                <c:lvl>
                  <c:pt idx="0">
                    <c:v>Elecciones 2005</c:v>
                  </c:pt>
                  <c:pt idx="4">
                    <c:v>Elecciones 2009</c:v>
                  </c:pt>
                  <c:pt idx="8">
                    <c:v>Elecciones 2013</c:v>
                  </c:pt>
                  <c:pt idx="12">
                    <c:v>Elecciones 2017</c:v>
                  </c:pt>
                </c:lvl>
              </c:multiLvlStrCache>
            </c:multiLvlStrRef>
          </c:cat>
          <c:val>
            <c:numRef>
              <c:f>Hoja1!$E$6:$E$21</c:f>
              <c:numCache>
                <c:formatCode>General</c:formatCode>
                <c:ptCount val="16"/>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numCache>
            </c:numRef>
          </c:val>
          <c:extLst>
            <c:ext xmlns:c16="http://schemas.microsoft.com/office/drawing/2014/chart" uri="{C3380CC4-5D6E-409C-BE32-E72D297353CC}">
              <c16:uniqueId val="{00000008-30B7-4662-8B5B-0608656B2987}"/>
            </c:ext>
          </c:extLst>
        </c:ser>
        <c:ser>
          <c:idx val="1"/>
          <c:order val="1"/>
          <c:tx>
            <c:strRef>
              <c:f>Hoja1!$F$5</c:f>
              <c:strCache>
                <c:ptCount val="1"/>
                <c:pt idx="0">
                  <c:v>Mujeres 0%</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Hoja1!$C$6:$D$21</c:f>
              <c:multiLvlStrCache>
                <c:ptCount val="16"/>
                <c:lvl>
                  <c:pt idx="0">
                    <c:v>PN</c:v>
                  </c:pt>
                  <c:pt idx="1">
                    <c:v>PL</c:v>
                  </c:pt>
                  <c:pt idx="2">
                    <c:v>DC</c:v>
                  </c:pt>
                  <c:pt idx="3">
                    <c:v>UD</c:v>
                  </c:pt>
                  <c:pt idx="4">
                    <c:v>PN</c:v>
                  </c:pt>
                  <c:pt idx="5">
                    <c:v>PL</c:v>
                  </c:pt>
                  <c:pt idx="6">
                    <c:v>DC</c:v>
                  </c:pt>
                  <c:pt idx="7">
                    <c:v>UD</c:v>
                  </c:pt>
                  <c:pt idx="8">
                    <c:v>PN</c:v>
                  </c:pt>
                  <c:pt idx="9">
                    <c:v>PL</c:v>
                  </c:pt>
                  <c:pt idx="10">
                    <c:v>DC</c:v>
                  </c:pt>
                  <c:pt idx="11">
                    <c:v>UD</c:v>
                  </c:pt>
                  <c:pt idx="12">
                    <c:v>PN</c:v>
                  </c:pt>
                  <c:pt idx="13">
                    <c:v>PL</c:v>
                  </c:pt>
                  <c:pt idx="14">
                    <c:v>DC</c:v>
                  </c:pt>
                  <c:pt idx="15">
                    <c:v>UD</c:v>
                  </c:pt>
                </c:lvl>
                <c:lvl>
                  <c:pt idx="0">
                    <c:v>Elecciones 2005</c:v>
                  </c:pt>
                  <c:pt idx="4">
                    <c:v>Elecciones 2009</c:v>
                  </c:pt>
                  <c:pt idx="8">
                    <c:v>Elecciones 2013</c:v>
                  </c:pt>
                  <c:pt idx="12">
                    <c:v>Elecciones 2017</c:v>
                  </c:pt>
                </c:lvl>
              </c:multiLvlStrCache>
            </c:multiLvlStrRef>
          </c:cat>
          <c:val>
            <c:numRef>
              <c:f>Hoja1!$F$6:$F$21</c:f>
              <c:numCache>
                <c:formatCode>General</c:formatCode>
                <c:ptCount val="1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numCache>
            </c:numRef>
          </c:val>
          <c:extLst>
            <c:ext xmlns:c16="http://schemas.microsoft.com/office/drawing/2014/chart" uri="{C3380CC4-5D6E-409C-BE32-E72D297353CC}">
              <c16:uniqueId val="{00000009-30B7-4662-8B5B-0608656B2987}"/>
            </c:ext>
          </c:extLst>
        </c:ser>
        <c:dLbls>
          <c:dLblPos val="outEnd"/>
          <c:showLegendKey val="0"/>
          <c:showVal val="1"/>
          <c:showCatName val="0"/>
          <c:showSerName val="0"/>
          <c:showPercent val="0"/>
          <c:showBubbleSize val="0"/>
        </c:dLbls>
        <c:gapWidth val="70"/>
        <c:overlap val="-27"/>
        <c:axId val="1783245216"/>
        <c:axId val="1783246048"/>
      </c:barChart>
      <c:catAx>
        <c:axId val="1783245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83246048"/>
        <c:crosses val="autoZero"/>
        <c:auto val="1"/>
        <c:lblAlgn val="ctr"/>
        <c:lblOffset val="100"/>
        <c:noMultiLvlLbl val="0"/>
      </c:catAx>
      <c:valAx>
        <c:axId val="1783246048"/>
        <c:scaling>
          <c:orientation val="minMax"/>
          <c:max val="2"/>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83245216"/>
        <c:crosses val="autoZero"/>
        <c:crossBetween val="between"/>
        <c:majorUnit val="1"/>
      </c:valAx>
      <c:spPr>
        <a:noFill/>
        <a:ln>
          <a:solidFill>
            <a:schemeClr val="tx1"/>
          </a:solidFill>
        </a:ln>
        <a:effectLst/>
      </c:spPr>
    </c:plotArea>
    <c:legend>
      <c:legendPos val="b"/>
      <c:layout>
        <c:manualLayout>
          <c:xMode val="edge"/>
          <c:yMode val="edge"/>
          <c:x val="0.4072231544653146"/>
          <c:y val="0.8876589959369876"/>
          <c:w val="0.26712249557419776"/>
          <c:h val="4.5271937077174425E-2"/>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0.05786</cdr:x>
      <cdr:y>0.92991</cdr:y>
    </cdr:from>
    <cdr:to>
      <cdr:x>0.18856</cdr:x>
      <cdr:y>1</cdr:y>
    </cdr:to>
    <cdr:sp macro="" textlink="">
      <cdr:nvSpPr>
        <cdr:cNvPr id="2" name="CuadroTexto 1"/>
        <cdr:cNvSpPr txBox="1"/>
      </cdr:nvSpPr>
      <cdr:spPr>
        <a:xfrm xmlns:a="http://schemas.openxmlformats.org/drawingml/2006/main">
          <a:off x="404814" y="3790950"/>
          <a:ext cx="914400" cy="2857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s-HN" sz="1100"/>
            <a:t>Fuente:</a:t>
          </a:r>
          <a:r>
            <a:rPr lang="es-HN" sz="1100" baseline="0"/>
            <a:t> TSE</a:t>
          </a:r>
          <a:endParaRPr lang="es-HN" sz="1100"/>
        </a:p>
      </cdr:txBody>
    </cdr:sp>
  </cdr:relSizeAnchor>
</c:userShapes>
</file>

<file path=ppt/drawings/drawing2.xml><?xml version="1.0" encoding="utf-8"?>
<c:userShapes xmlns:c="http://schemas.openxmlformats.org/drawingml/2006/chart">
  <cdr:relSizeAnchor xmlns:cdr="http://schemas.openxmlformats.org/drawingml/2006/chartDrawing">
    <cdr:from>
      <cdr:x>0.05219</cdr:x>
      <cdr:y>0.90541</cdr:y>
    </cdr:from>
    <cdr:to>
      <cdr:x>0.46973</cdr:x>
      <cdr:y>1</cdr:y>
    </cdr:to>
    <cdr:sp macro="" textlink="">
      <cdr:nvSpPr>
        <cdr:cNvPr id="2" name="CuadroTexto 1"/>
        <cdr:cNvSpPr txBox="1"/>
      </cdr:nvSpPr>
      <cdr:spPr>
        <a:xfrm xmlns:a="http://schemas.openxmlformats.org/drawingml/2006/main">
          <a:off x="396556" y="4824537"/>
          <a:ext cx="3172603" cy="50405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s-HN" sz="1100" dirty="0"/>
            <a:t>Fuente: Congreso</a:t>
          </a:r>
          <a:r>
            <a:rPr lang="es-HN" sz="1100" baseline="0" dirty="0"/>
            <a:t> Nacional de Honduras</a:t>
          </a:r>
        </a:p>
        <a:p xmlns:a="http://schemas.openxmlformats.org/drawingml/2006/main">
          <a:r>
            <a:rPr lang="es-HN" dirty="0"/>
            <a:t>*15 MUJERES PARTICIPAN</a:t>
          </a:r>
          <a:endParaRPr lang="es-HN" sz="1100" dirty="0"/>
        </a:p>
      </cdr:txBody>
    </cdr:sp>
  </cdr:relSizeAnchor>
  <cdr:relSizeAnchor xmlns:cdr="http://schemas.openxmlformats.org/drawingml/2006/chartDrawing">
    <cdr:from>
      <cdr:x>0.05614</cdr:x>
      <cdr:y>0.15323</cdr:y>
    </cdr:from>
    <cdr:to>
      <cdr:x>0.13987</cdr:x>
      <cdr:y>0.22948</cdr:y>
    </cdr:to>
    <cdr:sp macro="" textlink="">
      <cdr:nvSpPr>
        <cdr:cNvPr id="3" name="CuadroTexto 1"/>
        <cdr:cNvSpPr txBox="1"/>
      </cdr:nvSpPr>
      <cdr:spPr>
        <a:xfrm xmlns:a="http://schemas.openxmlformats.org/drawingml/2006/main">
          <a:off x="384175" y="669925"/>
          <a:ext cx="573089" cy="33337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HN" sz="1200" b="1"/>
            <a:t>N=36</a:t>
          </a:r>
        </a:p>
      </cdr:txBody>
    </cdr:sp>
  </cdr:relSizeAnchor>
</c:userShapes>
</file>

<file path=ppt/drawings/drawing3.xml><?xml version="1.0" encoding="utf-8"?>
<c:userShapes xmlns:c="http://schemas.openxmlformats.org/drawingml/2006/chart">
  <cdr:relSizeAnchor xmlns:cdr="http://schemas.openxmlformats.org/drawingml/2006/chartDrawing">
    <cdr:from>
      <cdr:x>0.0283</cdr:x>
      <cdr:y>0.94915</cdr:y>
    </cdr:from>
    <cdr:to>
      <cdr:x>0.47032</cdr:x>
      <cdr:y>1</cdr:y>
    </cdr:to>
    <cdr:sp macro="" textlink="">
      <cdr:nvSpPr>
        <cdr:cNvPr id="2" name="CuadroTexto 1"/>
        <cdr:cNvSpPr txBox="1"/>
      </cdr:nvSpPr>
      <cdr:spPr>
        <a:xfrm xmlns:a="http://schemas.openxmlformats.org/drawingml/2006/main">
          <a:off x="216024" y="5331001"/>
          <a:ext cx="3373871" cy="28562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s-HN" sz="1100" dirty="0"/>
            <a:t>Fuente: TSE</a:t>
          </a:r>
        </a:p>
      </cdr:txBody>
    </cdr:sp>
  </cdr:relSizeAnchor>
  <cdr:relSizeAnchor xmlns:cdr="http://schemas.openxmlformats.org/drawingml/2006/chartDrawing">
    <cdr:from>
      <cdr:x>0.29908</cdr:x>
      <cdr:y>0.83593</cdr:y>
    </cdr:from>
    <cdr:to>
      <cdr:x>0.38964</cdr:x>
      <cdr:y>0.90716</cdr:y>
    </cdr:to>
    <cdr:sp macro="" textlink="">
      <cdr:nvSpPr>
        <cdr:cNvPr id="3" name="CuadroTexto 5"/>
        <cdr:cNvSpPr txBox="1"/>
      </cdr:nvSpPr>
      <cdr:spPr>
        <a:xfrm xmlns:a="http://schemas.openxmlformats.org/drawingml/2006/main">
          <a:off x="2282843" y="4695088"/>
          <a:ext cx="691215" cy="400110"/>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s-HN" sz="2000" dirty="0">
              <a:solidFill>
                <a:srgbClr val="FF0000"/>
              </a:solidFill>
            </a:rPr>
            <a:t>8.7%</a:t>
          </a:r>
        </a:p>
      </cdr:txBody>
    </cdr:sp>
  </cdr:relSizeAnchor>
  <cdr:relSizeAnchor xmlns:cdr="http://schemas.openxmlformats.org/drawingml/2006/chartDrawing">
    <cdr:from>
      <cdr:x>0.44153</cdr:x>
      <cdr:y>0.83266</cdr:y>
    </cdr:from>
    <cdr:to>
      <cdr:x>0.53209</cdr:x>
      <cdr:y>0.90389</cdr:y>
    </cdr:to>
    <cdr:sp macro="" textlink="">
      <cdr:nvSpPr>
        <cdr:cNvPr id="4" name="CuadroTexto 5"/>
        <cdr:cNvSpPr txBox="1"/>
      </cdr:nvSpPr>
      <cdr:spPr>
        <a:xfrm xmlns:a="http://schemas.openxmlformats.org/drawingml/2006/main">
          <a:off x="3370150" y="4676719"/>
          <a:ext cx="691215" cy="400110"/>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s-HN" sz="2000" dirty="0">
              <a:solidFill>
                <a:srgbClr val="FF0000"/>
              </a:solidFill>
            </a:rPr>
            <a:t>7.7%</a:t>
          </a:r>
        </a:p>
      </cdr:txBody>
    </cdr:sp>
  </cdr:relSizeAnchor>
  <cdr:relSizeAnchor xmlns:cdr="http://schemas.openxmlformats.org/drawingml/2006/chartDrawing">
    <cdr:from>
      <cdr:x>0.54717</cdr:x>
      <cdr:y>0.8359</cdr:y>
    </cdr:from>
    <cdr:to>
      <cdr:x>0.63773</cdr:x>
      <cdr:y>0.90714</cdr:y>
    </cdr:to>
    <cdr:sp macro="" textlink="">
      <cdr:nvSpPr>
        <cdr:cNvPr id="5" name="CuadroTexto 5"/>
        <cdr:cNvSpPr txBox="1"/>
      </cdr:nvSpPr>
      <cdr:spPr>
        <a:xfrm xmlns:a="http://schemas.openxmlformats.org/drawingml/2006/main">
          <a:off x="4176464" y="4694958"/>
          <a:ext cx="691215" cy="400110"/>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s-HN" sz="2000" dirty="0">
              <a:solidFill>
                <a:srgbClr val="FF0000"/>
              </a:solidFill>
            </a:rPr>
            <a:t>5.7%</a:t>
          </a:r>
        </a:p>
      </cdr:txBody>
    </cdr:sp>
  </cdr:relSizeAnchor>
  <cdr:relSizeAnchor xmlns:cdr="http://schemas.openxmlformats.org/drawingml/2006/chartDrawing">
    <cdr:from>
      <cdr:x>0.04717</cdr:x>
      <cdr:y>0.8998</cdr:y>
    </cdr:from>
    <cdr:to>
      <cdr:x>0.43396</cdr:x>
      <cdr:y>0.94394</cdr:y>
    </cdr:to>
    <cdr:sp macro="" textlink="">
      <cdr:nvSpPr>
        <cdr:cNvPr id="6" name="CuadroTexto 5"/>
        <cdr:cNvSpPr txBox="1"/>
      </cdr:nvSpPr>
      <cdr:spPr>
        <a:xfrm xmlns:a="http://schemas.openxmlformats.org/drawingml/2006/main">
          <a:off x="360040" y="5053819"/>
          <a:ext cx="2952328" cy="24796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s-HN" dirty="0"/>
            <a:t>Porcentaje en relación a los 298 municipios</a:t>
          </a:r>
          <a:endParaRPr lang="es-HN" sz="1100" dirty="0"/>
        </a:p>
      </cdr:txBody>
    </cdr:sp>
  </cdr:relSizeAnchor>
</c:userShapes>
</file>

<file path=ppt/drawings/drawing4.xml><?xml version="1.0" encoding="utf-8"?>
<c:userShapes xmlns:c="http://schemas.openxmlformats.org/drawingml/2006/chart">
  <cdr:relSizeAnchor xmlns:cdr="http://schemas.openxmlformats.org/drawingml/2006/chartDrawing">
    <cdr:from>
      <cdr:x>0.03755</cdr:x>
      <cdr:y>0.94366</cdr:y>
    </cdr:from>
    <cdr:to>
      <cdr:x>0.17107</cdr:x>
      <cdr:y>1</cdr:y>
    </cdr:to>
    <cdr:sp macro="" textlink="">
      <cdr:nvSpPr>
        <cdr:cNvPr id="2" name="CuadroTexto 1"/>
        <cdr:cNvSpPr txBox="1"/>
      </cdr:nvSpPr>
      <cdr:spPr>
        <a:xfrm xmlns:a="http://schemas.openxmlformats.org/drawingml/2006/main">
          <a:off x="257176" y="4467226"/>
          <a:ext cx="914400" cy="2667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s-HN" sz="1100"/>
            <a:t>Fuente: TSE</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1"/>
            <a:ext cx="3037147" cy="464503"/>
          </a:xfrm>
          <a:prstGeom prst="rect">
            <a:avLst/>
          </a:prstGeom>
        </p:spPr>
        <p:txBody>
          <a:bodyPr vert="horz" lIns="91440" tIns="45720" rIns="91440" bIns="45720" rtlCol="0"/>
          <a:lstStyle>
            <a:lvl1pPr algn="l">
              <a:defRPr sz="1200"/>
            </a:lvl1pPr>
          </a:lstStyle>
          <a:p>
            <a:endParaRPr lang="es-HN"/>
          </a:p>
        </p:txBody>
      </p:sp>
      <p:sp>
        <p:nvSpPr>
          <p:cNvPr id="3" name="2 Marcador de fecha"/>
          <p:cNvSpPr>
            <a:spLocks noGrp="1"/>
          </p:cNvSpPr>
          <p:nvPr>
            <p:ph type="dt" sz="quarter" idx="1"/>
          </p:nvPr>
        </p:nvSpPr>
        <p:spPr>
          <a:xfrm>
            <a:off x="3971654" y="1"/>
            <a:ext cx="3037147" cy="464503"/>
          </a:xfrm>
          <a:prstGeom prst="rect">
            <a:avLst/>
          </a:prstGeom>
        </p:spPr>
        <p:txBody>
          <a:bodyPr vert="horz" lIns="91440" tIns="45720" rIns="91440" bIns="45720" rtlCol="0"/>
          <a:lstStyle>
            <a:lvl1pPr algn="r">
              <a:defRPr sz="1200"/>
            </a:lvl1pPr>
          </a:lstStyle>
          <a:p>
            <a:fld id="{B85A822F-BD8E-4E95-98AE-C224F7C8B5CD}" type="datetimeFigureOut">
              <a:rPr lang="es-HN" smtClean="0"/>
              <a:pPr/>
              <a:t>12/03/2019</a:t>
            </a:fld>
            <a:endParaRPr lang="es-HN"/>
          </a:p>
        </p:txBody>
      </p:sp>
      <p:sp>
        <p:nvSpPr>
          <p:cNvPr id="4" name="3 Marcador de pie de página"/>
          <p:cNvSpPr>
            <a:spLocks noGrp="1"/>
          </p:cNvSpPr>
          <p:nvPr>
            <p:ph type="ftr" sz="quarter" idx="2"/>
          </p:nvPr>
        </p:nvSpPr>
        <p:spPr>
          <a:xfrm>
            <a:off x="0" y="8830312"/>
            <a:ext cx="3037147" cy="464503"/>
          </a:xfrm>
          <a:prstGeom prst="rect">
            <a:avLst/>
          </a:prstGeom>
        </p:spPr>
        <p:txBody>
          <a:bodyPr vert="horz" lIns="91440" tIns="45720" rIns="91440" bIns="45720" rtlCol="0" anchor="b"/>
          <a:lstStyle>
            <a:lvl1pPr algn="l">
              <a:defRPr sz="1200"/>
            </a:lvl1pPr>
          </a:lstStyle>
          <a:p>
            <a:endParaRPr lang="es-HN"/>
          </a:p>
        </p:txBody>
      </p:sp>
      <p:sp>
        <p:nvSpPr>
          <p:cNvPr id="5" name="4 Marcador de número de diapositiva"/>
          <p:cNvSpPr>
            <a:spLocks noGrp="1"/>
          </p:cNvSpPr>
          <p:nvPr>
            <p:ph type="sldNum" sz="quarter" idx="3"/>
          </p:nvPr>
        </p:nvSpPr>
        <p:spPr>
          <a:xfrm>
            <a:off x="3971654" y="8830312"/>
            <a:ext cx="3037147" cy="464503"/>
          </a:xfrm>
          <a:prstGeom prst="rect">
            <a:avLst/>
          </a:prstGeom>
        </p:spPr>
        <p:txBody>
          <a:bodyPr vert="horz" lIns="91440" tIns="45720" rIns="91440" bIns="45720" rtlCol="0" anchor="b"/>
          <a:lstStyle>
            <a:lvl1pPr algn="r">
              <a:defRPr sz="1200"/>
            </a:lvl1pPr>
          </a:lstStyle>
          <a:p>
            <a:fld id="{25FE1070-7D9A-4529-8E48-572CE972C8FC}" type="slidenum">
              <a:rPr lang="es-HN" smtClean="0"/>
              <a:pPr/>
              <a:t>‹#›</a:t>
            </a:fld>
            <a:endParaRPr lang="es-HN"/>
          </a:p>
        </p:txBody>
      </p:sp>
    </p:spTree>
    <p:extLst>
      <p:ext uri="{BB962C8B-B14F-4D97-AF65-F5344CB8AC3E}">
        <p14:creationId xmlns:p14="http://schemas.microsoft.com/office/powerpoint/2010/main" val="919619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1"/>
            <a:ext cx="3037147" cy="464503"/>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971654" y="1"/>
            <a:ext cx="3037147" cy="464503"/>
          </a:xfrm>
          <a:prstGeom prst="rect">
            <a:avLst/>
          </a:prstGeom>
        </p:spPr>
        <p:txBody>
          <a:bodyPr vert="horz" lIns="91440" tIns="45720" rIns="91440" bIns="45720" rtlCol="0"/>
          <a:lstStyle>
            <a:lvl1pPr algn="r">
              <a:defRPr sz="1200"/>
            </a:lvl1pPr>
          </a:lstStyle>
          <a:p>
            <a:fld id="{039F28FD-6231-4DB7-8718-261BC398DD01}" type="datetimeFigureOut">
              <a:rPr lang="es-ES" smtClean="0"/>
              <a:t>12/03/2019</a:t>
            </a:fld>
            <a:endParaRPr lang="es-ES"/>
          </a:p>
        </p:txBody>
      </p:sp>
      <p:sp>
        <p:nvSpPr>
          <p:cNvPr id="4" name="3 Marcador de imagen de diapositiva"/>
          <p:cNvSpPr>
            <a:spLocks noGrp="1" noRot="1" noChangeAspect="1"/>
          </p:cNvSpPr>
          <p:nvPr>
            <p:ph type="sldImg" idx="2"/>
          </p:nvPr>
        </p:nvSpPr>
        <p:spPr>
          <a:xfrm>
            <a:off x="1179513" y="696913"/>
            <a:ext cx="4651375" cy="3487737"/>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700881" y="4415157"/>
            <a:ext cx="5608640" cy="4183696"/>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830312"/>
            <a:ext cx="3037147" cy="464503"/>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971654" y="8830312"/>
            <a:ext cx="3037147" cy="464503"/>
          </a:xfrm>
          <a:prstGeom prst="rect">
            <a:avLst/>
          </a:prstGeom>
        </p:spPr>
        <p:txBody>
          <a:bodyPr vert="horz" lIns="91440" tIns="45720" rIns="91440" bIns="45720" rtlCol="0" anchor="b"/>
          <a:lstStyle>
            <a:lvl1pPr algn="r">
              <a:defRPr sz="1200"/>
            </a:lvl1pPr>
          </a:lstStyle>
          <a:p>
            <a:fld id="{7CE8DE76-439A-438C-9182-5380E960DFDC}" type="slidenum">
              <a:rPr lang="es-ES" smtClean="0"/>
              <a:t>‹#›</a:t>
            </a:fld>
            <a:endParaRPr lang="es-ES"/>
          </a:p>
        </p:txBody>
      </p:sp>
    </p:spTree>
    <p:extLst>
      <p:ext uri="{BB962C8B-B14F-4D97-AF65-F5344CB8AC3E}">
        <p14:creationId xmlns:p14="http://schemas.microsoft.com/office/powerpoint/2010/main" val="3119081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3" name="2 Imagen" descr="PORTADA POWERPOINT PRESENTACIÓN 2.jpg"/>
          <p:cNvPicPr>
            <a:picLocks noChangeAspect="1"/>
          </p:cNvPicPr>
          <p:nvPr userDrawn="1"/>
        </p:nvPicPr>
        <p:blipFill rotWithShape="1">
          <a:blip r:embed="rId2" cstate="print"/>
          <a:srcRect t="5963"/>
          <a:stretch/>
        </p:blipFill>
        <p:spPr>
          <a:xfrm>
            <a:off x="0" y="0"/>
            <a:ext cx="9144000" cy="6858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HN"/>
          </a:p>
        </p:txBody>
      </p:sp>
      <p:sp>
        <p:nvSpPr>
          <p:cNvPr id="3" name="2 Marcador de contenido"/>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HN"/>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HN"/>
          </a:p>
        </p:txBody>
      </p:sp>
      <p:sp>
        <p:nvSpPr>
          <p:cNvPr id="6" name="5 Marcador de número de diapositiva"/>
          <p:cNvSpPr>
            <a:spLocks noGrp="1"/>
          </p:cNvSpPr>
          <p:nvPr>
            <p:ph type="sldNum" sz="quarter" idx="12"/>
          </p:nvPr>
        </p:nvSpPr>
        <p:spPr/>
        <p:txBody>
          <a:bodyPr/>
          <a:lstStyle/>
          <a:p>
            <a:fld id="{DD08B71C-DD6B-4F74-A119-06BB5A3EE836}" type="slidenum">
              <a:rPr lang="es-HN" smtClean="0"/>
              <a:pPr/>
              <a:t>‹#›</a:t>
            </a:fld>
            <a:endParaRPr lang="es-H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39552" y="3489027"/>
            <a:ext cx="6441975" cy="1389506"/>
          </a:xfrm>
        </p:spPr>
        <p:txBody>
          <a:bodyPr anchor="t"/>
          <a:lstStyle>
            <a:lvl1pPr algn="l">
              <a:defRPr sz="4000" b="1" cap="all"/>
            </a:lvl1pPr>
          </a:lstStyle>
          <a:p>
            <a:r>
              <a:rPr lang="es-ES"/>
              <a:t>Haga clic para modificar el estilo de título del patrón</a:t>
            </a:r>
            <a:endParaRPr lang="es-HN"/>
          </a:p>
        </p:txBody>
      </p:sp>
      <p:sp>
        <p:nvSpPr>
          <p:cNvPr id="3" name="2 Marcador de texto"/>
          <p:cNvSpPr>
            <a:spLocks noGrp="1"/>
          </p:cNvSpPr>
          <p:nvPr>
            <p:ph type="body" idx="1"/>
          </p:nvPr>
        </p:nvSpPr>
        <p:spPr>
          <a:xfrm>
            <a:off x="539552" y="1988840"/>
            <a:ext cx="6441975" cy="153039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HN"/>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HN"/>
          </a:p>
        </p:txBody>
      </p:sp>
      <p:sp>
        <p:nvSpPr>
          <p:cNvPr id="6" name="5 Marcador de número de diapositiva"/>
          <p:cNvSpPr>
            <a:spLocks noGrp="1"/>
          </p:cNvSpPr>
          <p:nvPr>
            <p:ph type="sldNum" sz="quarter" idx="12"/>
          </p:nvPr>
        </p:nvSpPr>
        <p:spPr/>
        <p:txBody>
          <a:bodyPr/>
          <a:lstStyle/>
          <a:p>
            <a:fld id="{DD08B71C-DD6B-4F74-A119-06BB5A3EE836}" type="slidenum">
              <a:rPr lang="es-HN" smtClean="0"/>
              <a:pPr/>
              <a:t>‹#›</a:t>
            </a:fld>
            <a:endParaRPr lang="es-H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HN"/>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HN"/>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HN"/>
          </a:p>
        </p:txBody>
      </p:sp>
      <p:sp>
        <p:nvSpPr>
          <p:cNvPr id="7" name="6 Marcador de número de diapositiva"/>
          <p:cNvSpPr>
            <a:spLocks noGrp="1"/>
          </p:cNvSpPr>
          <p:nvPr>
            <p:ph type="sldNum" sz="quarter" idx="12"/>
          </p:nvPr>
        </p:nvSpPr>
        <p:spPr/>
        <p:txBody>
          <a:bodyPr/>
          <a:lstStyle/>
          <a:p>
            <a:fld id="{DD08B71C-DD6B-4F74-A119-06BB5A3EE836}" type="slidenum">
              <a:rPr lang="es-HN" smtClean="0"/>
              <a:pPr/>
              <a:t>‹#›</a:t>
            </a:fld>
            <a:endParaRPr lang="es-H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HN"/>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7" name="6 Marcador de fecha"/>
          <p:cNvSpPr>
            <a:spLocks noGrp="1"/>
          </p:cNvSpPr>
          <p:nvPr>
            <p:ph type="dt" sz="half" idx="10"/>
          </p:nvPr>
        </p:nvSpPr>
        <p:spPr>
          <a:xfrm>
            <a:off x="457200" y="6356350"/>
            <a:ext cx="2133600" cy="365125"/>
          </a:xfrm>
          <a:prstGeom prst="rect">
            <a:avLst/>
          </a:prstGeom>
        </p:spPr>
        <p:txBody>
          <a:bodyPr/>
          <a:lstStyle/>
          <a:p>
            <a:endParaRPr lang="es-HN"/>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HN"/>
          </a:p>
        </p:txBody>
      </p:sp>
      <p:sp>
        <p:nvSpPr>
          <p:cNvPr id="9" name="8 Marcador de número de diapositiva"/>
          <p:cNvSpPr>
            <a:spLocks noGrp="1"/>
          </p:cNvSpPr>
          <p:nvPr>
            <p:ph type="sldNum" sz="quarter" idx="12"/>
          </p:nvPr>
        </p:nvSpPr>
        <p:spPr/>
        <p:txBody>
          <a:bodyPr/>
          <a:lstStyle/>
          <a:p>
            <a:fld id="{DD08B71C-DD6B-4F74-A119-06BB5A3EE836}" type="slidenum">
              <a:rPr lang="es-HN" smtClean="0"/>
              <a:pPr/>
              <a:t>‹#›</a:t>
            </a:fld>
            <a:endParaRPr lang="es-H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HN"/>
          </a:p>
        </p:txBody>
      </p:sp>
      <p:sp>
        <p:nvSpPr>
          <p:cNvPr id="3" name="2 Marcador de fecha"/>
          <p:cNvSpPr>
            <a:spLocks noGrp="1"/>
          </p:cNvSpPr>
          <p:nvPr>
            <p:ph type="dt" sz="half" idx="10"/>
          </p:nvPr>
        </p:nvSpPr>
        <p:spPr>
          <a:xfrm>
            <a:off x="457200" y="6356350"/>
            <a:ext cx="2133600" cy="365125"/>
          </a:xfrm>
          <a:prstGeom prst="rect">
            <a:avLst/>
          </a:prstGeom>
        </p:spPr>
        <p:txBody>
          <a:bodyPr/>
          <a:lstStyle/>
          <a:p>
            <a:endParaRPr lang="es-HN"/>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HN"/>
          </a:p>
        </p:txBody>
      </p:sp>
      <p:sp>
        <p:nvSpPr>
          <p:cNvPr id="5" name="4 Marcador de número de diapositiva"/>
          <p:cNvSpPr>
            <a:spLocks noGrp="1"/>
          </p:cNvSpPr>
          <p:nvPr>
            <p:ph type="sldNum" sz="quarter" idx="12"/>
          </p:nvPr>
        </p:nvSpPr>
        <p:spPr/>
        <p:txBody>
          <a:bodyPr/>
          <a:lstStyle/>
          <a:p>
            <a:fld id="{DD08B71C-DD6B-4F74-A119-06BB5A3EE836}" type="slidenum">
              <a:rPr lang="es-HN" smtClean="0"/>
              <a:pPr/>
              <a:t>‹#›</a:t>
            </a:fld>
            <a:endParaRPr lang="es-H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endParaRPr lang="es-HN"/>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HN"/>
          </a:p>
        </p:txBody>
      </p:sp>
      <p:sp>
        <p:nvSpPr>
          <p:cNvPr id="4" name="3 Marcador de número de diapositiva"/>
          <p:cNvSpPr>
            <a:spLocks noGrp="1"/>
          </p:cNvSpPr>
          <p:nvPr>
            <p:ph type="sldNum" sz="quarter" idx="12"/>
          </p:nvPr>
        </p:nvSpPr>
        <p:spPr/>
        <p:txBody>
          <a:bodyPr/>
          <a:lstStyle/>
          <a:p>
            <a:fld id="{DD08B71C-DD6B-4F74-A119-06BB5A3EE836}" type="slidenum">
              <a:rPr lang="es-HN" smtClean="0"/>
              <a:pPr/>
              <a:t>‹#›</a:t>
            </a:fld>
            <a:endParaRPr lang="es-H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HN"/>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HN"/>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HN"/>
          </a:p>
        </p:txBody>
      </p:sp>
      <p:sp>
        <p:nvSpPr>
          <p:cNvPr id="7" name="6 Marcador de número de diapositiva"/>
          <p:cNvSpPr>
            <a:spLocks noGrp="1"/>
          </p:cNvSpPr>
          <p:nvPr>
            <p:ph type="sldNum" sz="quarter" idx="12"/>
          </p:nvPr>
        </p:nvSpPr>
        <p:spPr/>
        <p:txBody>
          <a:bodyPr/>
          <a:lstStyle/>
          <a:p>
            <a:fld id="{DD08B71C-DD6B-4F74-A119-06BB5A3EE836}" type="slidenum">
              <a:rPr lang="es-HN" smtClean="0"/>
              <a:pPr/>
              <a:t>‹#›</a:t>
            </a:fld>
            <a:endParaRPr lang="es-H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HN"/>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HN"/>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HN"/>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HN"/>
          </a:p>
        </p:txBody>
      </p:sp>
      <p:sp>
        <p:nvSpPr>
          <p:cNvPr id="7" name="6 Marcador de número de diapositiva"/>
          <p:cNvSpPr>
            <a:spLocks noGrp="1"/>
          </p:cNvSpPr>
          <p:nvPr>
            <p:ph type="sldNum" sz="quarter" idx="12"/>
          </p:nvPr>
        </p:nvSpPr>
        <p:spPr/>
        <p:txBody>
          <a:bodyPr/>
          <a:lstStyle/>
          <a:p>
            <a:fld id="{DD08B71C-DD6B-4F74-A119-06BB5A3EE836}" type="slidenum">
              <a:rPr lang="es-HN" smtClean="0"/>
              <a:pPr/>
              <a:t>‹#›</a:t>
            </a:fld>
            <a:endParaRPr lang="es-H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6 Imagen" descr="PAGINA POWERPOINT PRESENTACIÓN.jpg"/>
          <p:cNvPicPr>
            <a:picLocks noChangeAspect="1"/>
          </p:cNvPicPr>
          <p:nvPr userDrawn="1"/>
        </p:nvPicPr>
        <p:blipFill>
          <a:blip r:embed="rId11" cstate="print"/>
          <a:stretch>
            <a:fillRect/>
          </a:stretch>
        </p:blipFill>
        <p:spPr>
          <a:xfrm>
            <a:off x="0" y="0"/>
            <a:ext cx="9144000" cy="6858000"/>
          </a:xfrm>
          <a:prstGeom prst="rect">
            <a:avLst/>
          </a:prstGeom>
        </p:spPr>
      </p:pic>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a:t>Haga clic para modificar el estilo de título del patrón</a:t>
            </a:r>
            <a:endParaRPr lang="es-HN"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6" name="5 Marcador de número de diapositiva"/>
          <p:cNvSpPr>
            <a:spLocks noGrp="1"/>
          </p:cNvSpPr>
          <p:nvPr>
            <p:ph type="sldNum" sz="quarter" idx="4"/>
          </p:nvPr>
        </p:nvSpPr>
        <p:spPr>
          <a:xfrm>
            <a:off x="539552" y="6492875"/>
            <a:ext cx="720080" cy="365125"/>
          </a:xfrm>
          <a:prstGeom prst="rect">
            <a:avLst/>
          </a:prstGeom>
        </p:spPr>
        <p:txBody>
          <a:bodyPr vert="horz" lIns="91440" tIns="45720" rIns="91440" bIns="45720" rtlCol="0" anchor="ctr"/>
          <a:lstStyle>
            <a:lvl1pPr algn="r">
              <a:defRPr sz="1200">
                <a:solidFill>
                  <a:schemeClr val="bg1"/>
                </a:solidFill>
              </a:defRPr>
            </a:lvl1pPr>
          </a:lstStyle>
          <a:p>
            <a:fld id="{DD08B71C-DD6B-4F74-A119-06BB5A3EE836}" type="slidenum">
              <a:rPr lang="es-HN" smtClean="0"/>
              <a:pPr/>
              <a:t>‹#›</a:t>
            </a:fld>
            <a:endParaRPr lang="es-H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a:spLocks noGrp="1"/>
          </p:cNvSpPr>
          <p:nvPr>
            <p:ph type="sldNum" sz="quarter" idx="12"/>
          </p:nvPr>
        </p:nvSpPr>
        <p:spPr/>
        <p:txBody>
          <a:bodyPr/>
          <a:lstStyle/>
          <a:p>
            <a:fld id="{DD08B71C-DD6B-4F74-A119-06BB5A3EE836}" type="slidenum">
              <a:rPr lang="es-HN" smtClean="0"/>
              <a:pPr/>
              <a:t>10</a:t>
            </a:fld>
            <a:endParaRPr lang="es-HN"/>
          </a:p>
        </p:txBody>
      </p:sp>
      <p:pic>
        <p:nvPicPr>
          <p:cNvPr id="8" name="Imagen 7"/>
          <p:cNvPicPr>
            <a:picLocks noChangeAspect="1"/>
          </p:cNvPicPr>
          <p:nvPr/>
        </p:nvPicPr>
        <p:blipFill>
          <a:blip r:embed="rId2"/>
          <a:stretch>
            <a:fillRect/>
          </a:stretch>
        </p:blipFill>
        <p:spPr>
          <a:xfrm>
            <a:off x="251520" y="908720"/>
            <a:ext cx="7344816" cy="5661248"/>
          </a:xfrm>
          <a:prstGeom prst="rect">
            <a:avLst/>
          </a:prstGeom>
        </p:spPr>
      </p:pic>
      <p:sp>
        <p:nvSpPr>
          <p:cNvPr id="4" name="CuadroTexto 3"/>
          <p:cNvSpPr txBox="1"/>
          <p:nvPr/>
        </p:nvSpPr>
        <p:spPr>
          <a:xfrm>
            <a:off x="5148064" y="2060848"/>
            <a:ext cx="821059" cy="400110"/>
          </a:xfrm>
          <a:prstGeom prst="rect">
            <a:avLst/>
          </a:prstGeom>
          <a:noFill/>
        </p:spPr>
        <p:txBody>
          <a:bodyPr wrap="none" rtlCol="0">
            <a:spAutoFit/>
          </a:bodyPr>
          <a:lstStyle/>
          <a:p>
            <a:r>
              <a:rPr lang="es-HN" sz="2000" dirty="0">
                <a:solidFill>
                  <a:srgbClr val="FF0000"/>
                </a:solidFill>
              </a:rPr>
              <a:t>85.0%</a:t>
            </a:r>
          </a:p>
        </p:txBody>
      </p:sp>
      <p:sp>
        <p:nvSpPr>
          <p:cNvPr id="5" name="CuadroTexto 4"/>
          <p:cNvSpPr txBox="1"/>
          <p:nvPr/>
        </p:nvSpPr>
        <p:spPr>
          <a:xfrm>
            <a:off x="596390" y="4509120"/>
            <a:ext cx="821059" cy="400110"/>
          </a:xfrm>
          <a:prstGeom prst="rect">
            <a:avLst/>
          </a:prstGeom>
          <a:noFill/>
        </p:spPr>
        <p:txBody>
          <a:bodyPr wrap="none" rtlCol="0">
            <a:spAutoFit/>
          </a:bodyPr>
          <a:lstStyle/>
          <a:p>
            <a:r>
              <a:rPr lang="es-HN" sz="2000" dirty="0">
                <a:solidFill>
                  <a:srgbClr val="FF0000"/>
                </a:solidFill>
              </a:rPr>
              <a:t>25.0%</a:t>
            </a:r>
          </a:p>
        </p:txBody>
      </p:sp>
      <p:sp>
        <p:nvSpPr>
          <p:cNvPr id="6" name="CuadroTexto 5"/>
          <p:cNvSpPr txBox="1"/>
          <p:nvPr/>
        </p:nvSpPr>
        <p:spPr>
          <a:xfrm>
            <a:off x="4794372" y="3745790"/>
            <a:ext cx="821059" cy="400110"/>
          </a:xfrm>
          <a:prstGeom prst="rect">
            <a:avLst/>
          </a:prstGeom>
          <a:noFill/>
        </p:spPr>
        <p:txBody>
          <a:bodyPr wrap="none" rtlCol="0">
            <a:spAutoFit/>
          </a:bodyPr>
          <a:lstStyle/>
          <a:p>
            <a:r>
              <a:rPr lang="es-HN" sz="2000" dirty="0">
                <a:solidFill>
                  <a:srgbClr val="FF0000"/>
                </a:solidFill>
              </a:rPr>
              <a:t>70.0%</a:t>
            </a:r>
          </a:p>
        </p:txBody>
      </p:sp>
      <p:sp>
        <p:nvSpPr>
          <p:cNvPr id="9" name="CuadroTexto 8"/>
          <p:cNvSpPr txBox="1"/>
          <p:nvPr/>
        </p:nvSpPr>
        <p:spPr>
          <a:xfrm>
            <a:off x="1979712" y="4509120"/>
            <a:ext cx="821059" cy="400110"/>
          </a:xfrm>
          <a:prstGeom prst="rect">
            <a:avLst/>
          </a:prstGeom>
          <a:noFill/>
        </p:spPr>
        <p:txBody>
          <a:bodyPr wrap="none" rtlCol="0">
            <a:spAutoFit/>
          </a:bodyPr>
          <a:lstStyle/>
          <a:p>
            <a:r>
              <a:rPr lang="es-HN" sz="2000" dirty="0">
                <a:solidFill>
                  <a:srgbClr val="FF0000"/>
                </a:solidFill>
              </a:rPr>
              <a:t>30.0%</a:t>
            </a:r>
          </a:p>
        </p:txBody>
      </p:sp>
      <p:sp>
        <p:nvSpPr>
          <p:cNvPr id="10" name="CuadroTexto 9"/>
          <p:cNvSpPr txBox="1"/>
          <p:nvPr/>
        </p:nvSpPr>
        <p:spPr>
          <a:xfrm>
            <a:off x="4211960" y="4145900"/>
            <a:ext cx="821059" cy="400110"/>
          </a:xfrm>
          <a:prstGeom prst="rect">
            <a:avLst/>
          </a:prstGeom>
          <a:noFill/>
        </p:spPr>
        <p:txBody>
          <a:bodyPr wrap="none" rtlCol="0">
            <a:spAutoFit/>
          </a:bodyPr>
          <a:lstStyle/>
          <a:p>
            <a:r>
              <a:rPr lang="es-HN" sz="2000" dirty="0">
                <a:solidFill>
                  <a:srgbClr val="FF0000"/>
                </a:solidFill>
              </a:rPr>
              <a:t>86.4%</a:t>
            </a:r>
          </a:p>
        </p:txBody>
      </p:sp>
      <p:sp>
        <p:nvSpPr>
          <p:cNvPr id="11" name="CuadroTexto 10"/>
          <p:cNvSpPr txBox="1"/>
          <p:nvPr/>
        </p:nvSpPr>
        <p:spPr>
          <a:xfrm>
            <a:off x="3261370" y="4709175"/>
            <a:ext cx="821059" cy="400110"/>
          </a:xfrm>
          <a:prstGeom prst="rect">
            <a:avLst/>
          </a:prstGeom>
          <a:noFill/>
        </p:spPr>
        <p:txBody>
          <a:bodyPr wrap="none" rtlCol="0">
            <a:spAutoFit/>
          </a:bodyPr>
          <a:lstStyle/>
          <a:p>
            <a:r>
              <a:rPr lang="es-HN" sz="2000" dirty="0">
                <a:solidFill>
                  <a:srgbClr val="FF0000"/>
                </a:solidFill>
              </a:rPr>
              <a:t>13.6%</a:t>
            </a:r>
          </a:p>
        </p:txBody>
      </p:sp>
    </p:spTree>
    <p:extLst>
      <p:ext uri="{BB962C8B-B14F-4D97-AF65-F5344CB8AC3E}">
        <p14:creationId xmlns:p14="http://schemas.microsoft.com/office/powerpoint/2010/main" val="2500779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DD08B71C-DD6B-4F74-A119-06BB5A3EE836}" type="slidenum">
              <a:rPr lang="es-HN" smtClean="0"/>
              <a:pPr/>
              <a:t>11</a:t>
            </a:fld>
            <a:endParaRPr lang="es-HN"/>
          </a:p>
        </p:txBody>
      </p:sp>
      <p:graphicFrame>
        <p:nvGraphicFramePr>
          <p:cNvPr id="4" name="Gráfico 3"/>
          <p:cNvGraphicFramePr>
            <a:graphicFrameLocks/>
          </p:cNvGraphicFramePr>
          <p:nvPr>
            <p:extLst>
              <p:ext uri="{D42A27DB-BD31-4B8C-83A1-F6EECF244321}">
                <p14:modId xmlns:p14="http://schemas.microsoft.com/office/powerpoint/2010/main" val="3973257807"/>
              </p:ext>
            </p:extLst>
          </p:nvPr>
        </p:nvGraphicFramePr>
        <p:xfrm>
          <a:off x="179512" y="336457"/>
          <a:ext cx="7632848" cy="5616624"/>
        </p:xfrm>
        <a:graphic>
          <a:graphicData uri="http://schemas.openxmlformats.org/drawingml/2006/chart">
            <c:chart xmlns:c="http://schemas.openxmlformats.org/drawingml/2006/chart" xmlns:r="http://schemas.openxmlformats.org/officeDocument/2006/relationships" r:id="rId2"/>
          </a:graphicData>
        </a:graphic>
      </p:graphicFrame>
      <p:sp>
        <p:nvSpPr>
          <p:cNvPr id="6" name="CuadroTexto 5"/>
          <p:cNvSpPr txBox="1"/>
          <p:nvPr/>
        </p:nvSpPr>
        <p:spPr>
          <a:xfrm>
            <a:off x="539552" y="5013176"/>
            <a:ext cx="821059" cy="400110"/>
          </a:xfrm>
          <a:prstGeom prst="rect">
            <a:avLst/>
          </a:prstGeom>
          <a:noFill/>
        </p:spPr>
        <p:txBody>
          <a:bodyPr wrap="none" rtlCol="0">
            <a:spAutoFit/>
          </a:bodyPr>
          <a:lstStyle/>
          <a:p>
            <a:r>
              <a:rPr lang="es-HN" sz="2000" dirty="0">
                <a:solidFill>
                  <a:srgbClr val="FF0000"/>
                </a:solidFill>
              </a:rPr>
              <a:t>10.1%</a:t>
            </a:r>
          </a:p>
        </p:txBody>
      </p:sp>
      <p:sp>
        <p:nvSpPr>
          <p:cNvPr id="7" name="CuadroTexto 6"/>
          <p:cNvSpPr txBox="1"/>
          <p:nvPr/>
        </p:nvSpPr>
        <p:spPr>
          <a:xfrm>
            <a:off x="1360611" y="5013176"/>
            <a:ext cx="691215" cy="400110"/>
          </a:xfrm>
          <a:prstGeom prst="rect">
            <a:avLst/>
          </a:prstGeom>
          <a:noFill/>
        </p:spPr>
        <p:txBody>
          <a:bodyPr wrap="none" rtlCol="0">
            <a:spAutoFit/>
          </a:bodyPr>
          <a:lstStyle/>
          <a:p>
            <a:r>
              <a:rPr lang="es-HN" sz="2000" dirty="0">
                <a:solidFill>
                  <a:srgbClr val="FF0000"/>
                </a:solidFill>
              </a:rPr>
              <a:t>9.4%</a:t>
            </a:r>
          </a:p>
        </p:txBody>
      </p:sp>
      <p:sp>
        <p:nvSpPr>
          <p:cNvPr id="8" name="CuadroTexto 7"/>
          <p:cNvSpPr txBox="1"/>
          <p:nvPr/>
        </p:nvSpPr>
        <p:spPr>
          <a:xfrm>
            <a:off x="5436096" y="5013176"/>
            <a:ext cx="691215" cy="400110"/>
          </a:xfrm>
          <a:prstGeom prst="rect">
            <a:avLst/>
          </a:prstGeom>
          <a:noFill/>
        </p:spPr>
        <p:txBody>
          <a:bodyPr wrap="none" rtlCol="0">
            <a:spAutoFit/>
          </a:bodyPr>
          <a:lstStyle/>
          <a:p>
            <a:r>
              <a:rPr lang="es-HN" sz="2000" dirty="0">
                <a:solidFill>
                  <a:srgbClr val="FF0000"/>
                </a:solidFill>
              </a:rPr>
              <a:t>6.4%</a:t>
            </a:r>
          </a:p>
        </p:txBody>
      </p:sp>
      <p:sp>
        <p:nvSpPr>
          <p:cNvPr id="9" name="CuadroTexto 8"/>
          <p:cNvSpPr txBox="1"/>
          <p:nvPr/>
        </p:nvSpPr>
        <p:spPr>
          <a:xfrm>
            <a:off x="6516216" y="5013176"/>
            <a:ext cx="691215" cy="400110"/>
          </a:xfrm>
          <a:prstGeom prst="rect">
            <a:avLst/>
          </a:prstGeom>
          <a:noFill/>
        </p:spPr>
        <p:txBody>
          <a:bodyPr wrap="none" rtlCol="0">
            <a:spAutoFit/>
          </a:bodyPr>
          <a:lstStyle/>
          <a:p>
            <a:r>
              <a:rPr lang="es-HN" sz="2000" dirty="0">
                <a:solidFill>
                  <a:srgbClr val="FF0000"/>
                </a:solidFill>
              </a:rPr>
              <a:t>7.7%</a:t>
            </a:r>
          </a:p>
        </p:txBody>
      </p:sp>
    </p:spTree>
    <p:extLst>
      <p:ext uri="{BB962C8B-B14F-4D97-AF65-F5344CB8AC3E}">
        <p14:creationId xmlns:p14="http://schemas.microsoft.com/office/powerpoint/2010/main" val="3937443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DD08B71C-DD6B-4F74-A119-06BB5A3EE836}" type="slidenum">
              <a:rPr lang="es-HN" smtClean="0"/>
              <a:pPr/>
              <a:t>12</a:t>
            </a:fld>
            <a:endParaRPr lang="es-HN"/>
          </a:p>
        </p:txBody>
      </p:sp>
      <p:graphicFrame>
        <p:nvGraphicFramePr>
          <p:cNvPr id="3" name="Gráfico 2"/>
          <p:cNvGraphicFramePr>
            <a:graphicFrameLocks/>
          </p:cNvGraphicFramePr>
          <p:nvPr>
            <p:extLst>
              <p:ext uri="{D42A27DB-BD31-4B8C-83A1-F6EECF244321}">
                <p14:modId xmlns:p14="http://schemas.microsoft.com/office/powerpoint/2010/main" val="1815714255"/>
              </p:ext>
            </p:extLst>
          </p:nvPr>
        </p:nvGraphicFramePr>
        <p:xfrm>
          <a:off x="179512" y="476672"/>
          <a:ext cx="7560840" cy="5544616"/>
        </p:xfrm>
        <a:graphic>
          <a:graphicData uri="http://schemas.openxmlformats.org/drawingml/2006/chart">
            <c:chart xmlns:c="http://schemas.openxmlformats.org/drawingml/2006/chart" xmlns:r="http://schemas.openxmlformats.org/officeDocument/2006/relationships" r:id="rId2"/>
          </a:graphicData>
        </a:graphic>
      </p:graphicFrame>
      <p:sp>
        <p:nvSpPr>
          <p:cNvPr id="4" name="CuadroTexto 3"/>
          <p:cNvSpPr txBox="1"/>
          <p:nvPr/>
        </p:nvSpPr>
        <p:spPr>
          <a:xfrm>
            <a:off x="899592" y="5998801"/>
            <a:ext cx="2659702" cy="276999"/>
          </a:xfrm>
          <a:prstGeom prst="rect">
            <a:avLst/>
          </a:prstGeom>
          <a:noFill/>
        </p:spPr>
        <p:txBody>
          <a:bodyPr wrap="none" rtlCol="0">
            <a:spAutoFit/>
          </a:bodyPr>
          <a:lstStyle/>
          <a:p>
            <a:r>
              <a:rPr lang="es-HN" sz="1200" dirty="0"/>
              <a:t>*Color azul fuerte indica presidente TSE</a:t>
            </a:r>
          </a:p>
        </p:txBody>
      </p:sp>
    </p:spTree>
    <p:extLst>
      <p:ext uri="{BB962C8B-B14F-4D97-AF65-F5344CB8AC3E}">
        <p14:creationId xmlns:p14="http://schemas.microsoft.com/office/powerpoint/2010/main" val="72904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260648"/>
            <a:ext cx="7787208" cy="3589000"/>
          </a:xfrm>
        </p:spPr>
        <p:txBody>
          <a:bodyPr>
            <a:normAutofit/>
          </a:bodyPr>
          <a:lstStyle/>
          <a:p>
            <a:r>
              <a:rPr lang="es-HN" dirty="0"/>
              <a:t>“La extensión de los derechos de la mujer es el principio básico de todo progreso social”</a:t>
            </a:r>
            <a:endParaRPr lang="es-HN" sz="3200" dirty="0"/>
          </a:p>
        </p:txBody>
      </p:sp>
      <p:sp>
        <p:nvSpPr>
          <p:cNvPr id="3" name="2 Rectángulo"/>
          <p:cNvSpPr/>
          <p:nvPr/>
        </p:nvSpPr>
        <p:spPr>
          <a:xfrm>
            <a:off x="683568" y="5301208"/>
            <a:ext cx="6480720" cy="584775"/>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HN" sz="3200" b="1" dirty="0">
                <a:solidFill>
                  <a:srgbClr val="0070C0"/>
                </a:solidFill>
                <a:latin typeface="Arial Rounded MT Bold" panose="020F0704030504030204" pitchFamily="34" charset="0"/>
              </a:rPr>
              <a:t>GRACIAS POR SU ATENCIÓN</a:t>
            </a:r>
          </a:p>
        </p:txBody>
      </p:sp>
      <p:sp>
        <p:nvSpPr>
          <p:cNvPr id="6" name="5 Marcador de número de diapositiva"/>
          <p:cNvSpPr>
            <a:spLocks noGrp="1"/>
          </p:cNvSpPr>
          <p:nvPr>
            <p:ph type="sldNum" sz="quarter" idx="12"/>
          </p:nvPr>
        </p:nvSpPr>
        <p:spPr/>
        <p:txBody>
          <a:bodyPr/>
          <a:lstStyle/>
          <a:p>
            <a:fld id="{DD08B71C-DD6B-4F74-A119-06BB5A3EE836}" type="slidenum">
              <a:rPr lang="es-HN" smtClean="0"/>
              <a:pPr/>
              <a:t>13</a:t>
            </a:fld>
            <a:endParaRPr lang="es-HN"/>
          </a:p>
        </p:txBody>
      </p:sp>
      <p:sp>
        <p:nvSpPr>
          <p:cNvPr id="4" name="Rectángulo 3"/>
          <p:cNvSpPr/>
          <p:nvPr/>
        </p:nvSpPr>
        <p:spPr>
          <a:xfrm>
            <a:off x="5974124" y="3140968"/>
            <a:ext cx="1781642" cy="369332"/>
          </a:xfrm>
          <a:prstGeom prst="rect">
            <a:avLst/>
          </a:prstGeom>
        </p:spPr>
        <p:txBody>
          <a:bodyPr wrap="none">
            <a:spAutoFit/>
          </a:bodyPr>
          <a:lstStyle/>
          <a:p>
            <a:r>
              <a:rPr lang="es-HN" dirty="0">
                <a:solidFill>
                  <a:srgbClr val="000000"/>
                </a:solidFill>
                <a:latin typeface="Helvetica Neue" panose="02000503000000020004" pitchFamily="2"/>
              </a:rPr>
              <a:t>  </a:t>
            </a:r>
            <a:r>
              <a:rPr lang="es-HN" dirty="0"/>
              <a:t> </a:t>
            </a:r>
            <a:r>
              <a:rPr lang="es-HN" b="1" dirty="0"/>
              <a:t>Charles Fourier</a:t>
            </a:r>
            <a:endParaRPr lang="es-HN" dirty="0"/>
          </a:p>
        </p:txBody>
      </p:sp>
    </p:spTree>
    <p:extLst>
      <p:ext uri="{BB962C8B-B14F-4D97-AF65-F5344CB8AC3E}">
        <p14:creationId xmlns:p14="http://schemas.microsoft.com/office/powerpoint/2010/main" val="141630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557140" y="2069650"/>
            <a:ext cx="6441975" cy="1389506"/>
          </a:xfrm>
        </p:spPr>
        <p:txBody>
          <a:bodyPr/>
          <a:lstStyle/>
          <a:p>
            <a:r>
              <a:rPr lang="es-HN" dirty="0"/>
              <a:t>Mujeres y procesos políticos en honduras</a:t>
            </a:r>
          </a:p>
        </p:txBody>
      </p:sp>
      <p:sp>
        <p:nvSpPr>
          <p:cNvPr id="6" name="Marcador de texto 5"/>
          <p:cNvSpPr>
            <a:spLocks noGrp="1"/>
          </p:cNvSpPr>
          <p:nvPr>
            <p:ph type="body" idx="1"/>
          </p:nvPr>
        </p:nvSpPr>
        <p:spPr>
          <a:xfrm>
            <a:off x="4716016" y="4365105"/>
            <a:ext cx="2283099" cy="504056"/>
          </a:xfrm>
        </p:spPr>
        <p:txBody>
          <a:bodyPr/>
          <a:lstStyle/>
          <a:p>
            <a:r>
              <a:rPr lang="es-HN" dirty="0"/>
              <a:t>Julieta Castellanos</a:t>
            </a:r>
          </a:p>
        </p:txBody>
      </p:sp>
      <p:sp>
        <p:nvSpPr>
          <p:cNvPr id="4" name="Marcador de número de diapositiva 3"/>
          <p:cNvSpPr>
            <a:spLocks noGrp="1"/>
          </p:cNvSpPr>
          <p:nvPr>
            <p:ph type="sldNum" sz="quarter" idx="12"/>
          </p:nvPr>
        </p:nvSpPr>
        <p:spPr/>
        <p:txBody>
          <a:bodyPr/>
          <a:lstStyle/>
          <a:p>
            <a:fld id="{DD08B71C-DD6B-4F74-A119-06BB5A3EE836}" type="slidenum">
              <a:rPr lang="es-HN" smtClean="0"/>
              <a:pPr/>
              <a:t>2</a:t>
            </a:fld>
            <a:endParaRPr lang="es-HN"/>
          </a:p>
        </p:txBody>
      </p:sp>
    </p:spTree>
    <p:extLst>
      <p:ext uri="{BB962C8B-B14F-4D97-AF65-F5344CB8AC3E}">
        <p14:creationId xmlns:p14="http://schemas.microsoft.com/office/powerpoint/2010/main" val="3815340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fontScale="90000"/>
          </a:bodyPr>
          <a:lstStyle/>
          <a:p>
            <a:r>
              <a:rPr lang="es-HN" dirty="0"/>
              <a:t>Relación de las Mujeres con la Política</a:t>
            </a:r>
          </a:p>
        </p:txBody>
      </p:sp>
      <p:sp>
        <p:nvSpPr>
          <p:cNvPr id="4" name="Marcador de número de diapositiva 3"/>
          <p:cNvSpPr>
            <a:spLocks noGrp="1"/>
          </p:cNvSpPr>
          <p:nvPr>
            <p:ph type="sldNum" sz="quarter" idx="12"/>
          </p:nvPr>
        </p:nvSpPr>
        <p:spPr/>
        <p:txBody>
          <a:bodyPr/>
          <a:lstStyle/>
          <a:p>
            <a:fld id="{DD08B71C-DD6B-4F74-A119-06BB5A3EE836}" type="slidenum">
              <a:rPr lang="es-HN" smtClean="0"/>
              <a:pPr/>
              <a:t>3</a:t>
            </a:fld>
            <a:endParaRPr lang="es-HN"/>
          </a:p>
        </p:txBody>
      </p:sp>
      <p:sp>
        <p:nvSpPr>
          <p:cNvPr id="7" name="Elipse 6"/>
          <p:cNvSpPr/>
          <p:nvPr/>
        </p:nvSpPr>
        <p:spPr>
          <a:xfrm>
            <a:off x="673518" y="3573016"/>
            <a:ext cx="2088232"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dirty="0"/>
              <a:t>Partidos Políticos</a:t>
            </a:r>
          </a:p>
        </p:txBody>
      </p:sp>
      <p:sp>
        <p:nvSpPr>
          <p:cNvPr id="8" name="Elipse 7"/>
          <p:cNvSpPr/>
          <p:nvPr/>
        </p:nvSpPr>
        <p:spPr>
          <a:xfrm>
            <a:off x="5196978" y="3573016"/>
            <a:ext cx="2088232"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dirty="0"/>
              <a:t>Institución Estatal Electoral</a:t>
            </a:r>
          </a:p>
          <a:p>
            <a:pPr algn="ctr"/>
            <a:r>
              <a:rPr lang="es-HN" dirty="0"/>
              <a:t>TSE</a:t>
            </a:r>
          </a:p>
        </p:txBody>
      </p:sp>
      <p:sp>
        <p:nvSpPr>
          <p:cNvPr id="9" name="Elipse 8"/>
          <p:cNvSpPr/>
          <p:nvPr/>
        </p:nvSpPr>
        <p:spPr>
          <a:xfrm>
            <a:off x="2761750" y="1338615"/>
            <a:ext cx="2088232"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dirty="0"/>
              <a:t>Mujeres</a:t>
            </a:r>
          </a:p>
        </p:txBody>
      </p:sp>
      <p:cxnSp>
        <p:nvCxnSpPr>
          <p:cNvPr id="11" name="Conector recto 10"/>
          <p:cNvCxnSpPr/>
          <p:nvPr/>
        </p:nvCxnSpPr>
        <p:spPr>
          <a:xfrm flipH="1">
            <a:off x="2123728" y="2924944"/>
            <a:ext cx="792088" cy="666765"/>
          </a:xfrm>
          <a:prstGeom prst="line">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Conector recto 9"/>
          <p:cNvCxnSpPr/>
          <p:nvPr/>
        </p:nvCxnSpPr>
        <p:spPr>
          <a:xfrm flipH="1">
            <a:off x="2764518" y="4545124"/>
            <a:ext cx="2392836" cy="34447"/>
          </a:xfrm>
          <a:prstGeom prst="line">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5167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fontScale="90000"/>
          </a:bodyPr>
          <a:lstStyle/>
          <a:p>
            <a:r>
              <a:rPr lang="es-HN" dirty="0"/>
              <a:t>Relación de las Mujeres con la Política</a:t>
            </a:r>
          </a:p>
        </p:txBody>
      </p:sp>
      <p:sp>
        <p:nvSpPr>
          <p:cNvPr id="4" name="Marcador de número de diapositiva 3"/>
          <p:cNvSpPr>
            <a:spLocks noGrp="1"/>
          </p:cNvSpPr>
          <p:nvPr>
            <p:ph type="sldNum" sz="quarter" idx="12"/>
          </p:nvPr>
        </p:nvSpPr>
        <p:spPr/>
        <p:txBody>
          <a:bodyPr/>
          <a:lstStyle/>
          <a:p>
            <a:fld id="{DD08B71C-DD6B-4F74-A119-06BB5A3EE836}" type="slidenum">
              <a:rPr lang="es-HN" smtClean="0"/>
              <a:pPr/>
              <a:t>4</a:t>
            </a:fld>
            <a:endParaRPr lang="es-HN"/>
          </a:p>
        </p:txBody>
      </p:sp>
      <p:sp>
        <p:nvSpPr>
          <p:cNvPr id="7" name="Elipse 6"/>
          <p:cNvSpPr/>
          <p:nvPr/>
        </p:nvSpPr>
        <p:spPr>
          <a:xfrm>
            <a:off x="673518" y="3573016"/>
            <a:ext cx="2088232"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dirty="0"/>
              <a:t>Partidos Políticos</a:t>
            </a:r>
          </a:p>
        </p:txBody>
      </p:sp>
      <p:sp>
        <p:nvSpPr>
          <p:cNvPr id="8" name="Elipse 7"/>
          <p:cNvSpPr/>
          <p:nvPr/>
        </p:nvSpPr>
        <p:spPr>
          <a:xfrm>
            <a:off x="5196978" y="3573016"/>
            <a:ext cx="2088232"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dirty="0"/>
              <a:t>Institución Estatal Electoral</a:t>
            </a:r>
          </a:p>
          <a:p>
            <a:pPr algn="ctr"/>
            <a:r>
              <a:rPr lang="es-HN" dirty="0"/>
              <a:t>TSE</a:t>
            </a:r>
          </a:p>
        </p:txBody>
      </p:sp>
      <p:sp>
        <p:nvSpPr>
          <p:cNvPr id="9" name="Elipse 8"/>
          <p:cNvSpPr/>
          <p:nvPr/>
        </p:nvSpPr>
        <p:spPr>
          <a:xfrm>
            <a:off x="2761750" y="1338615"/>
            <a:ext cx="2088232"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dirty="0"/>
              <a:t>Mujeres</a:t>
            </a:r>
          </a:p>
        </p:txBody>
      </p:sp>
      <p:cxnSp>
        <p:nvCxnSpPr>
          <p:cNvPr id="11" name="Conector recto 10"/>
          <p:cNvCxnSpPr/>
          <p:nvPr/>
        </p:nvCxnSpPr>
        <p:spPr>
          <a:xfrm flipH="1">
            <a:off x="2123728" y="2924944"/>
            <a:ext cx="792088" cy="666765"/>
          </a:xfrm>
          <a:prstGeom prst="line">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Conector recto 9"/>
          <p:cNvCxnSpPr/>
          <p:nvPr/>
        </p:nvCxnSpPr>
        <p:spPr>
          <a:xfrm flipH="1">
            <a:off x="2764518" y="4545124"/>
            <a:ext cx="2392836" cy="34447"/>
          </a:xfrm>
          <a:prstGeom prst="line">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flipH="1" flipV="1">
            <a:off x="4695916" y="3037818"/>
            <a:ext cx="792088" cy="697216"/>
          </a:xfrm>
          <a:prstGeom prst="line">
            <a:avLst/>
          </a:prstGeom>
          <a:ln w="57150">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9979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HN" dirty="0"/>
              <a:t>Actor Clave</a:t>
            </a:r>
          </a:p>
        </p:txBody>
      </p:sp>
      <p:sp>
        <p:nvSpPr>
          <p:cNvPr id="5" name="Marcador de texto 4"/>
          <p:cNvSpPr>
            <a:spLocks noGrp="1"/>
          </p:cNvSpPr>
          <p:nvPr>
            <p:ph type="body" idx="1"/>
          </p:nvPr>
        </p:nvSpPr>
        <p:spPr/>
        <p:txBody>
          <a:bodyPr/>
          <a:lstStyle/>
          <a:p>
            <a:r>
              <a:rPr lang="es-HN" dirty="0"/>
              <a:t>Partido político</a:t>
            </a:r>
          </a:p>
        </p:txBody>
      </p:sp>
      <p:sp>
        <p:nvSpPr>
          <p:cNvPr id="6" name="Marcador de contenido 5"/>
          <p:cNvSpPr>
            <a:spLocks noGrp="1"/>
          </p:cNvSpPr>
          <p:nvPr>
            <p:ph sz="half" idx="2"/>
          </p:nvPr>
        </p:nvSpPr>
        <p:spPr/>
        <p:txBody>
          <a:bodyPr/>
          <a:lstStyle/>
          <a:p>
            <a:r>
              <a:rPr lang="es-HN" dirty="0"/>
              <a:t>Actor clave </a:t>
            </a:r>
          </a:p>
          <a:p>
            <a:r>
              <a:rPr lang="es-HN" dirty="0"/>
              <a:t>Actor que define  el acceso a la candidatura.</a:t>
            </a:r>
          </a:p>
          <a:p>
            <a:endParaRPr lang="es-HN" dirty="0"/>
          </a:p>
        </p:txBody>
      </p:sp>
      <p:sp>
        <p:nvSpPr>
          <p:cNvPr id="7" name="Marcador de texto 6"/>
          <p:cNvSpPr>
            <a:spLocks noGrp="1"/>
          </p:cNvSpPr>
          <p:nvPr>
            <p:ph type="body" sz="quarter" idx="3"/>
          </p:nvPr>
        </p:nvSpPr>
        <p:spPr/>
        <p:txBody>
          <a:bodyPr/>
          <a:lstStyle/>
          <a:p>
            <a:r>
              <a:rPr lang="es-HN" dirty="0"/>
              <a:t>TSE</a:t>
            </a:r>
          </a:p>
        </p:txBody>
      </p:sp>
      <p:sp>
        <p:nvSpPr>
          <p:cNvPr id="8" name="Marcador de contenido 7"/>
          <p:cNvSpPr>
            <a:spLocks noGrp="1"/>
          </p:cNvSpPr>
          <p:nvPr>
            <p:ph sz="quarter" idx="4"/>
          </p:nvPr>
        </p:nvSpPr>
        <p:spPr/>
        <p:txBody>
          <a:bodyPr/>
          <a:lstStyle/>
          <a:p>
            <a:r>
              <a:rPr lang="es-HN" dirty="0"/>
              <a:t>Cuota % de mujeres</a:t>
            </a:r>
          </a:p>
          <a:p>
            <a:r>
              <a:rPr lang="es-HN" dirty="0"/>
              <a:t>Alternancia con planilla</a:t>
            </a:r>
          </a:p>
        </p:txBody>
      </p:sp>
      <p:sp>
        <p:nvSpPr>
          <p:cNvPr id="4" name="Marcador de número de diapositiva 3"/>
          <p:cNvSpPr>
            <a:spLocks noGrp="1"/>
          </p:cNvSpPr>
          <p:nvPr>
            <p:ph type="sldNum" sz="quarter" idx="12"/>
          </p:nvPr>
        </p:nvSpPr>
        <p:spPr/>
        <p:txBody>
          <a:bodyPr/>
          <a:lstStyle/>
          <a:p>
            <a:fld id="{DD08B71C-DD6B-4F74-A119-06BB5A3EE836}" type="slidenum">
              <a:rPr lang="es-HN" smtClean="0"/>
              <a:pPr/>
              <a:t>5</a:t>
            </a:fld>
            <a:endParaRPr lang="es-HN"/>
          </a:p>
        </p:txBody>
      </p:sp>
    </p:spTree>
    <p:extLst>
      <p:ext uri="{BB962C8B-B14F-4D97-AF65-F5344CB8AC3E}">
        <p14:creationId xmlns:p14="http://schemas.microsoft.com/office/powerpoint/2010/main" val="2490727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endParaRPr lang="es-HN"/>
          </a:p>
        </p:txBody>
      </p:sp>
      <p:sp>
        <p:nvSpPr>
          <p:cNvPr id="6" name="Marcador de texto 5"/>
          <p:cNvSpPr>
            <a:spLocks noGrp="1"/>
          </p:cNvSpPr>
          <p:nvPr>
            <p:ph type="body" idx="1"/>
          </p:nvPr>
        </p:nvSpPr>
        <p:spPr/>
        <p:txBody>
          <a:bodyPr>
            <a:normAutofit fontScale="92500" lnSpcReduction="20000"/>
          </a:bodyPr>
          <a:lstStyle/>
          <a:p>
            <a:r>
              <a:rPr lang="es-HN" dirty="0"/>
              <a:t>Partido Político El partido atiende y resuelve</a:t>
            </a:r>
          </a:p>
        </p:txBody>
      </p:sp>
      <p:sp>
        <p:nvSpPr>
          <p:cNvPr id="7" name="Marcador de contenido 6"/>
          <p:cNvSpPr>
            <a:spLocks noGrp="1"/>
          </p:cNvSpPr>
          <p:nvPr>
            <p:ph sz="half" idx="2"/>
          </p:nvPr>
        </p:nvSpPr>
        <p:spPr/>
        <p:txBody>
          <a:bodyPr/>
          <a:lstStyle/>
          <a:p>
            <a:r>
              <a:rPr lang="es-HN" dirty="0"/>
              <a:t>Discriminación</a:t>
            </a:r>
          </a:p>
          <a:p>
            <a:r>
              <a:rPr lang="es-HN" dirty="0"/>
              <a:t>Acoso</a:t>
            </a:r>
          </a:p>
          <a:p>
            <a:r>
              <a:rPr lang="es-HN" dirty="0"/>
              <a:t>Privación de Recursos para campaña</a:t>
            </a:r>
          </a:p>
          <a:p>
            <a:r>
              <a:rPr lang="es-HN" dirty="0"/>
              <a:t>Asignación de lugares para campaña</a:t>
            </a:r>
          </a:p>
          <a:p>
            <a:endParaRPr lang="es-HN" dirty="0"/>
          </a:p>
        </p:txBody>
      </p:sp>
      <p:sp>
        <p:nvSpPr>
          <p:cNvPr id="8" name="Marcador de texto 7"/>
          <p:cNvSpPr>
            <a:spLocks noGrp="1"/>
          </p:cNvSpPr>
          <p:nvPr>
            <p:ph type="body" sz="quarter" idx="3"/>
          </p:nvPr>
        </p:nvSpPr>
        <p:spPr/>
        <p:txBody>
          <a:bodyPr/>
          <a:lstStyle/>
          <a:p>
            <a:r>
              <a:rPr lang="es-HN" dirty="0"/>
              <a:t>TSE</a:t>
            </a:r>
          </a:p>
        </p:txBody>
      </p:sp>
      <p:sp>
        <p:nvSpPr>
          <p:cNvPr id="9" name="Marcador de contenido 8"/>
          <p:cNvSpPr>
            <a:spLocks noGrp="1"/>
          </p:cNvSpPr>
          <p:nvPr>
            <p:ph sz="quarter" idx="4"/>
          </p:nvPr>
        </p:nvSpPr>
        <p:spPr/>
        <p:txBody>
          <a:bodyPr/>
          <a:lstStyle/>
          <a:p>
            <a:r>
              <a:rPr lang="es-HN" dirty="0"/>
              <a:t>El TSE debe asignar 10% del propuesto del partido para capacitación</a:t>
            </a:r>
          </a:p>
        </p:txBody>
      </p:sp>
      <p:sp>
        <p:nvSpPr>
          <p:cNvPr id="4" name="Marcador de número de diapositiva 3"/>
          <p:cNvSpPr>
            <a:spLocks noGrp="1"/>
          </p:cNvSpPr>
          <p:nvPr>
            <p:ph type="sldNum" sz="quarter" idx="12"/>
          </p:nvPr>
        </p:nvSpPr>
        <p:spPr/>
        <p:txBody>
          <a:bodyPr/>
          <a:lstStyle/>
          <a:p>
            <a:fld id="{DD08B71C-DD6B-4F74-A119-06BB5A3EE836}" type="slidenum">
              <a:rPr lang="es-HN" smtClean="0"/>
              <a:pPr/>
              <a:t>6</a:t>
            </a:fld>
            <a:endParaRPr lang="es-HN"/>
          </a:p>
        </p:txBody>
      </p:sp>
    </p:spTree>
    <p:extLst>
      <p:ext uri="{BB962C8B-B14F-4D97-AF65-F5344CB8AC3E}">
        <p14:creationId xmlns:p14="http://schemas.microsoft.com/office/powerpoint/2010/main" val="2640116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HN" sz="2000" dirty="0"/>
              <a:t>1957-La Ley Electoral del 22 de julio de 1957, emitido por la Junta Militar de Gobierno mediante Decreto Número 113 de fecha 22 de julio de 1957, creo el Consejo Nacional de Elecciones, conformado de la forma siguiente:</a:t>
            </a:r>
          </a:p>
        </p:txBody>
      </p:sp>
      <p:sp>
        <p:nvSpPr>
          <p:cNvPr id="8" name="Marcador de contenido 7"/>
          <p:cNvSpPr>
            <a:spLocks noGrp="1"/>
          </p:cNvSpPr>
          <p:nvPr>
            <p:ph idx="1"/>
          </p:nvPr>
        </p:nvSpPr>
        <p:spPr>
          <a:xfrm>
            <a:off x="323528" y="1430580"/>
            <a:ext cx="8229600" cy="4525963"/>
          </a:xfrm>
        </p:spPr>
        <p:txBody>
          <a:bodyPr>
            <a:normAutofit fontScale="85000" lnSpcReduction="10000"/>
          </a:bodyPr>
          <a:lstStyle/>
          <a:p>
            <a:r>
              <a:rPr lang="es-HN" dirty="0"/>
              <a:t>Un propietario y un Suplente designado por cada uno de los Partidos Políticos, debidamente inscritos. </a:t>
            </a:r>
          </a:p>
          <a:p>
            <a:r>
              <a:rPr lang="es-HN" dirty="0"/>
              <a:t>Un propietario y un suplente por las Asociaciones diseñadas así: comerciantes, industriales, agricultores y ganaderos </a:t>
            </a:r>
          </a:p>
          <a:p>
            <a:r>
              <a:rPr lang="es-HN" dirty="0"/>
              <a:t>Un propietario y un suplente propuesto separadamente: </a:t>
            </a:r>
          </a:p>
          <a:p>
            <a:pPr lvl="1"/>
            <a:r>
              <a:rPr lang="es-HN" b="1" dirty="0"/>
              <a:t>Federación de Asociaciones Femeninas Hondureñas; </a:t>
            </a:r>
          </a:p>
          <a:p>
            <a:pPr lvl="1"/>
            <a:r>
              <a:rPr lang="es-HN" dirty="0"/>
              <a:t>Federación de Estudiantes Universitarios (FEUH); - </a:t>
            </a:r>
          </a:p>
          <a:p>
            <a:pPr lvl="1"/>
            <a:r>
              <a:rPr lang="es-HN" dirty="0"/>
              <a:t>Federación Hondureña de Maestros, y </a:t>
            </a:r>
          </a:p>
          <a:p>
            <a:pPr lvl="1"/>
            <a:r>
              <a:rPr lang="es-HN" dirty="0"/>
              <a:t>Federación de Sindicatos de Trabajadores.</a:t>
            </a:r>
          </a:p>
        </p:txBody>
      </p:sp>
      <p:sp>
        <p:nvSpPr>
          <p:cNvPr id="7" name="Marcador de número de diapositiva 6"/>
          <p:cNvSpPr>
            <a:spLocks noGrp="1"/>
          </p:cNvSpPr>
          <p:nvPr>
            <p:ph type="sldNum" sz="quarter" idx="12"/>
          </p:nvPr>
        </p:nvSpPr>
        <p:spPr/>
        <p:txBody>
          <a:bodyPr/>
          <a:lstStyle/>
          <a:p>
            <a:fld id="{DD08B71C-DD6B-4F74-A119-06BB5A3EE836}" type="slidenum">
              <a:rPr lang="es-HN" smtClean="0"/>
              <a:pPr/>
              <a:t>7</a:t>
            </a:fld>
            <a:endParaRPr lang="es-HN"/>
          </a:p>
        </p:txBody>
      </p:sp>
    </p:spTree>
    <p:extLst>
      <p:ext uri="{BB962C8B-B14F-4D97-AF65-F5344CB8AC3E}">
        <p14:creationId xmlns:p14="http://schemas.microsoft.com/office/powerpoint/2010/main" val="3873924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DD08B71C-DD6B-4F74-A119-06BB5A3EE836}" type="slidenum">
              <a:rPr lang="es-HN" smtClean="0"/>
              <a:pPr/>
              <a:t>8</a:t>
            </a:fld>
            <a:endParaRPr lang="es-HN"/>
          </a:p>
        </p:txBody>
      </p:sp>
      <p:graphicFrame>
        <p:nvGraphicFramePr>
          <p:cNvPr id="3" name="Gráfico 2"/>
          <p:cNvGraphicFramePr>
            <a:graphicFrameLocks/>
          </p:cNvGraphicFramePr>
          <p:nvPr>
            <p:extLst>
              <p:ext uri="{D42A27DB-BD31-4B8C-83A1-F6EECF244321}">
                <p14:modId xmlns:p14="http://schemas.microsoft.com/office/powerpoint/2010/main" val="813074966"/>
              </p:ext>
            </p:extLst>
          </p:nvPr>
        </p:nvGraphicFramePr>
        <p:xfrm>
          <a:off x="0" y="188640"/>
          <a:ext cx="8244408" cy="5976664"/>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ángulo redondeado 3"/>
          <p:cNvSpPr/>
          <p:nvPr/>
        </p:nvSpPr>
        <p:spPr>
          <a:xfrm>
            <a:off x="2295784" y="1124744"/>
            <a:ext cx="5732600" cy="38884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a:p>
        </p:txBody>
      </p:sp>
      <p:sp>
        <p:nvSpPr>
          <p:cNvPr id="5" name="CuadroTexto 4"/>
          <p:cNvSpPr txBox="1"/>
          <p:nvPr/>
        </p:nvSpPr>
        <p:spPr>
          <a:xfrm>
            <a:off x="6027837" y="814403"/>
            <a:ext cx="1333698" cy="369332"/>
          </a:xfrm>
          <a:prstGeom prst="rect">
            <a:avLst/>
          </a:prstGeom>
          <a:noFill/>
        </p:spPr>
        <p:txBody>
          <a:bodyPr wrap="none" rtlCol="0">
            <a:spAutoFit/>
          </a:bodyPr>
          <a:lstStyle/>
          <a:p>
            <a:r>
              <a:rPr lang="es-HN" dirty="0"/>
              <a:t>128 escaños</a:t>
            </a:r>
          </a:p>
        </p:txBody>
      </p:sp>
      <p:sp>
        <p:nvSpPr>
          <p:cNvPr id="6" name="CuadroTexto 5"/>
          <p:cNvSpPr txBox="1"/>
          <p:nvPr/>
        </p:nvSpPr>
        <p:spPr>
          <a:xfrm>
            <a:off x="1226757" y="771283"/>
            <a:ext cx="1333698" cy="369332"/>
          </a:xfrm>
          <a:prstGeom prst="rect">
            <a:avLst/>
          </a:prstGeom>
          <a:noFill/>
        </p:spPr>
        <p:txBody>
          <a:bodyPr wrap="none" rtlCol="0">
            <a:spAutoFit/>
          </a:bodyPr>
          <a:lstStyle/>
          <a:p>
            <a:r>
              <a:rPr lang="es-HN" dirty="0"/>
              <a:t>134 escaños</a:t>
            </a:r>
          </a:p>
        </p:txBody>
      </p:sp>
      <p:sp>
        <p:nvSpPr>
          <p:cNvPr id="7" name="CuadroTexto 6"/>
          <p:cNvSpPr txBox="1"/>
          <p:nvPr/>
        </p:nvSpPr>
        <p:spPr>
          <a:xfrm>
            <a:off x="539552" y="1927479"/>
            <a:ext cx="1216680" cy="369332"/>
          </a:xfrm>
          <a:prstGeom prst="rect">
            <a:avLst/>
          </a:prstGeom>
          <a:noFill/>
        </p:spPr>
        <p:txBody>
          <a:bodyPr wrap="none" rtlCol="0">
            <a:spAutoFit/>
          </a:bodyPr>
          <a:lstStyle/>
          <a:p>
            <a:r>
              <a:rPr lang="es-HN" dirty="0"/>
              <a:t>82 escaños</a:t>
            </a:r>
          </a:p>
        </p:txBody>
      </p:sp>
      <p:sp>
        <p:nvSpPr>
          <p:cNvPr id="8" name="CuadroTexto 7"/>
          <p:cNvSpPr txBox="1"/>
          <p:nvPr/>
        </p:nvSpPr>
        <p:spPr>
          <a:xfrm>
            <a:off x="1221260" y="2446414"/>
            <a:ext cx="490840" cy="276999"/>
          </a:xfrm>
          <a:prstGeom prst="rect">
            <a:avLst/>
          </a:prstGeom>
          <a:noFill/>
        </p:spPr>
        <p:txBody>
          <a:bodyPr wrap="none" rtlCol="0">
            <a:spAutoFit/>
          </a:bodyPr>
          <a:lstStyle/>
          <a:p>
            <a:r>
              <a:rPr lang="es-HN" sz="1200" dirty="0">
                <a:solidFill>
                  <a:srgbClr val="FF0000"/>
                </a:solidFill>
              </a:rPr>
              <a:t>2.4%</a:t>
            </a:r>
          </a:p>
        </p:txBody>
      </p:sp>
      <p:sp>
        <p:nvSpPr>
          <p:cNvPr id="9" name="CuadroTexto 8"/>
          <p:cNvSpPr txBox="1"/>
          <p:nvPr/>
        </p:nvSpPr>
        <p:spPr>
          <a:xfrm>
            <a:off x="755576" y="3949444"/>
            <a:ext cx="569387" cy="276999"/>
          </a:xfrm>
          <a:prstGeom prst="rect">
            <a:avLst/>
          </a:prstGeom>
          <a:noFill/>
        </p:spPr>
        <p:txBody>
          <a:bodyPr wrap="none" rtlCol="0">
            <a:spAutoFit/>
          </a:bodyPr>
          <a:lstStyle/>
          <a:p>
            <a:r>
              <a:rPr lang="es-HN" sz="1200" dirty="0">
                <a:solidFill>
                  <a:srgbClr val="FF0000"/>
                </a:solidFill>
              </a:rPr>
              <a:t>97.6%</a:t>
            </a:r>
          </a:p>
        </p:txBody>
      </p:sp>
      <p:sp>
        <p:nvSpPr>
          <p:cNvPr id="10" name="CuadroTexto 9"/>
          <p:cNvSpPr txBox="1"/>
          <p:nvPr/>
        </p:nvSpPr>
        <p:spPr>
          <a:xfrm>
            <a:off x="1536845" y="3947344"/>
            <a:ext cx="569387" cy="276999"/>
          </a:xfrm>
          <a:prstGeom prst="rect">
            <a:avLst/>
          </a:prstGeom>
          <a:noFill/>
        </p:spPr>
        <p:txBody>
          <a:bodyPr wrap="none" rtlCol="0">
            <a:spAutoFit/>
          </a:bodyPr>
          <a:lstStyle/>
          <a:p>
            <a:r>
              <a:rPr lang="es-HN" sz="1200" dirty="0">
                <a:solidFill>
                  <a:srgbClr val="FF0000"/>
                </a:solidFill>
              </a:rPr>
              <a:t>96.3%</a:t>
            </a:r>
          </a:p>
        </p:txBody>
      </p:sp>
      <p:sp>
        <p:nvSpPr>
          <p:cNvPr id="11" name="CuadroTexto 10"/>
          <p:cNvSpPr txBox="1"/>
          <p:nvPr/>
        </p:nvSpPr>
        <p:spPr>
          <a:xfrm>
            <a:off x="1947042" y="1137176"/>
            <a:ext cx="490840" cy="276999"/>
          </a:xfrm>
          <a:prstGeom prst="rect">
            <a:avLst/>
          </a:prstGeom>
          <a:noFill/>
        </p:spPr>
        <p:txBody>
          <a:bodyPr wrap="none" rtlCol="0">
            <a:spAutoFit/>
          </a:bodyPr>
          <a:lstStyle/>
          <a:p>
            <a:r>
              <a:rPr lang="es-HN" sz="1200" dirty="0">
                <a:solidFill>
                  <a:srgbClr val="FF0000"/>
                </a:solidFill>
              </a:rPr>
              <a:t>3.7%</a:t>
            </a:r>
          </a:p>
        </p:txBody>
      </p:sp>
      <p:sp>
        <p:nvSpPr>
          <p:cNvPr id="12" name="CuadroTexto 11"/>
          <p:cNvSpPr txBox="1"/>
          <p:nvPr/>
        </p:nvSpPr>
        <p:spPr>
          <a:xfrm>
            <a:off x="2765630" y="1271280"/>
            <a:ext cx="490840" cy="276999"/>
          </a:xfrm>
          <a:prstGeom prst="rect">
            <a:avLst/>
          </a:prstGeom>
          <a:noFill/>
        </p:spPr>
        <p:txBody>
          <a:bodyPr wrap="none" rtlCol="0">
            <a:spAutoFit/>
          </a:bodyPr>
          <a:lstStyle/>
          <a:p>
            <a:r>
              <a:rPr lang="es-HN" sz="1200" dirty="0">
                <a:solidFill>
                  <a:srgbClr val="FF0000"/>
                </a:solidFill>
              </a:rPr>
              <a:t>8.6%</a:t>
            </a:r>
          </a:p>
        </p:txBody>
      </p:sp>
      <p:sp>
        <p:nvSpPr>
          <p:cNvPr id="13" name="CuadroTexto 12"/>
          <p:cNvSpPr txBox="1"/>
          <p:nvPr/>
        </p:nvSpPr>
        <p:spPr>
          <a:xfrm>
            <a:off x="2326493" y="3949443"/>
            <a:ext cx="569387" cy="276999"/>
          </a:xfrm>
          <a:prstGeom prst="rect">
            <a:avLst/>
          </a:prstGeom>
          <a:noFill/>
        </p:spPr>
        <p:txBody>
          <a:bodyPr wrap="none" rtlCol="0">
            <a:spAutoFit/>
          </a:bodyPr>
          <a:lstStyle/>
          <a:p>
            <a:r>
              <a:rPr lang="es-HN" sz="1200" dirty="0">
                <a:solidFill>
                  <a:srgbClr val="FF0000"/>
                </a:solidFill>
              </a:rPr>
              <a:t>91.4%</a:t>
            </a:r>
          </a:p>
        </p:txBody>
      </p:sp>
      <p:sp>
        <p:nvSpPr>
          <p:cNvPr id="14" name="CuadroTexto 13"/>
          <p:cNvSpPr txBox="1"/>
          <p:nvPr/>
        </p:nvSpPr>
        <p:spPr>
          <a:xfrm>
            <a:off x="3548312" y="1271280"/>
            <a:ext cx="490840" cy="276999"/>
          </a:xfrm>
          <a:prstGeom prst="rect">
            <a:avLst/>
          </a:prstGeom>
          <a:noFill/>
        </p:spPr>
        <p:txBody>
          <a:bodyPr wrap="none" rtlCol="0">
            <a:spAutoFit/>
          </a:bodyPr>
          <a:lstStyle/>
          <a:p>
            <a:r>
              <a:rPr lang="es-HN" sz="1200" dirty="0">
                <a:solidFill>
                  <a:srgbClr val="FF0000"/>
                </a:solidFill>
              </a:rPr>
              <a:t>6.2%</a:t>
            </a:r>
          </a:p>
        </p:txBody>
      </p:sp>
      <p:sp>
        <p:nvSpPr>
          <p:cNvPr id="15" name="CuadroTexto 14"/>
          <p:cNvSpPr txBox="1"/>
          <p:nvPr/>
        </p:nvSpPr>
        <p:spPr>
          <a:xfrm>
            <a:off x="4383752" y="1271280"/>
            <a:ext cx="490840" cy="276999"/>
          </a:xfrm>
          <a:prstGeom prst="rect">
            <a:avLst/>
          </a:prstGeom>
          <a:noFill/>
        </p:spPr>
        <p:txBody>
          <a:bodyPr wrap="none" rtlCol="0">
            <a:spAutoFit/>
          </a:bodyPr>
          <a:lstStyle/>
          <a:p>
            <a:r>
              <a:rPr lang="es-HN" sz="1200" dirty="0">
                <a:solidFill>
                  <a:srgbClr val="FF0000"/>
                </a:solidFill>
              </a:rPr>
              <a:t>7.0%</a:t>
            </a:r>
          </a:p>
        </p:txBody>
      </p:sp>
      <p:sp>
        <p:nvSpPr>
          <p:cNvPr id="16" name="CuadroTexto 15"/>
          <p:cNvSpPr txBox="1"/>
          <p:nvPr/>
        </p:nvSpPr>
        <p:spPr>
          <a:xfrm>
            <a:off x="5200050" y="1275675"/>
            <a:ext cx="490840" cy="276999"/>
          </a:xfrm>
          <a:prstGeom prst="rect">
            <a:avLst/>
          </a:prstGeom>
          <a:noFill/>
        </p:spPr>
        <p:txBody>
          <a:bodyPr wrap="none" rtlCol="0">
            <a:spAutoFit/>
          </a:bodyPr>
          <a:lstStyle/>
          <a:p>
            <a:r>
              <a:rPr lang="es-HN" sz="1200" dirty="0">
                <a:solidFill>
                  <a:srgbClr val="FF0000"/>
                </a:solidFill>
              </a:rPr>
              <a:t>5.5%</a:t>
            </a:r>
          </a:p>
        </p:txBody>
      </p:sp>
      <p:sp>
        <p:nvSpPr>
          <p:cNvPr id="17" name="CuadroTexto 16"/>
          <p:cNvSpPr txBox="1"/>
          <p:nvPr/>
        </p:nvSpPr>
        <p:spPr>
          <a:xfrm>
            <a:off x="5985022" y="1279910"/>
            <a:ext cx="569387" cy="276999"/>
          </a:xfrm>
          <a:prstGeom prst="rect">
            <a:avLst/>
          </a:prstGeom>
          <a:noFill/>
        </p:spPr>
        <p:txBody>
          <a:bodyPr wrap="none" rtlCol="0">
            <a:spAutoFit/>
          </a:bodyPr>
          <a:lstStyle/>
          <a:p>
            <a:r>
              <a:rPr lang="es-HN" sz="1200" dirty="0">
                <a:solidFill>
                  <a:srgbClr val="FF0000"/>
                </a:solidFill>
              </a:rPr>
              <a:t>17.2%</a:t>
            </a:r>
          </a:p>
        </p:txBody>
      </p:sp>
      <p:sp>
        <p:nvSpPr>
          <p:cNvPr id="18" name="CuadroTexto 17"/>
          <p:cNvSpPr txBox="1"/>
          <p:nvPr/>
        </p:nvSpPr>
        <p:spPr>
          <a:xfrm>
            <a:off x="6761525" y="1280404"/>
            <a:ext cx="569387" cy="276999"/>
          </a:xfrm>
          <a:prstGeom prst="rect">
            <a:avLst/>
          </a:prstGeom>
          <a:noFill/>
        </p:spPr>
        <p:txBody>
          <a:bodyPr wrap="none" rtlCol="0">
            <a:spAutoFit/>
          </a:bodyPr>
          <a:lstStyle/>
          <a:p>
            <a:r>
              <a:rPr lang="es-HN" sz="1200" dirty="0">
                <a:solidFill>
                  <a:srgbClr val="FF0000"/>
                </a:solidFill>
              </a:rPr>
              <a:t>25.0%</a:t>
            </a:r>
          </a:p>
        </p:txBody>
      </p:sp>
      <p:sp>
        <p:nvSpPr>
          <p:cNvPr id="19" name="CuadroTexto 18"/>
          <p:cNvSpPr txBox="1"/>
          <p:nvPr/>
        </p:nvSpPr>
        <p:spPr>
          <a:xfrm>
            <a:off x="7415621" y="1279910"/>
            <a:ext cx="569387" cy="276999"/>
          </a:xfrm>
          <a:prstGeom prst="rect">
            <a:avLst/>
          </a:prstGeom>
          <a:noFill/>
        </p:spPr>
        <p:txBody>
          <a:bodyPr wrap="none" rtlCol="0">
            <a:spAutoFit/>
          </a:bodyPr>
          <a:lstStyle/>
          <a:p>
            <a:r>
              <a:rPr lang="es-HN" sz="1200" dirty="0">
                <a:solidFill>
                  <a:srgbClr val="FF0000"/>
                </a:solidFill>
              </a:rPr>
              <a:t>21.1%</a:t>
            </a:r>
          </a:p>
        </p:txBody>
      </p:sp>
      <p:sp>
        <p:nvSpPr>
          <p:cNvPr id="20" name="CuadroTexto 19"/>
          <p:cNvSpPr txBox="1"/>
          <p:nvPr/>
        </p:nvSpPr>
        <p:spPr>
          <a:xfrm>
            <a:off x="3101404" y="3949702"/>
            <a:ext cx="569387" cy="276999"/>
          </a:xfrm>
          <a:prstGeom prst="rect">
            <a:avLst/>
          </a:prstGeom>
          <a:noFill/>
        </p:spPr>
        <p:txBody>
          <a:bodyPr wrap="none" rtlCol="0">
            <a:spAutoFit/>
          </a:bodyPr>
          <a:lstStyle/>
          <a:p>
            <a:r>
              <a:rPr lang="es-HN" sz="1200" dirty="0">
                <a:solidFill>
                  <a:srgbClr val="FF0000"/>
                </a:solidFill>
              </a:rPr>
              <a:t>93.8%</a:t>
            </a:r>
          </a:p>
        </p:txBody>
      </p:sp>
      <p:sp>
        <p:nvSpPr>
          <p:cNvPr id="21" name="CuadroTexto 20"/>
          <p:cNvSpPr txBox="1"/>
          <p:nvPr/>
        </p:nvSpPr>
        <p:spPr>
          <a:xfrm>
            <a:off x="3930605" y="3947343"/>
            <a:ext cx="569387" cy="276999"/>
          </a:xfrm>
          <a:prstGeom prst="rect">
            <a:avLst/>
          </a:prstGeom>
          <a:noFill/>
        </p:spPr>
        <p:txBody>
          <a:bodyPr wrap="none" rtlCol="0">
            <a:spAutoFit/>
          </a:bodyPr>
          <a:lstStyle/>
          <a:p>
            <a:r>
              <a:rPr lang="es-HN" sz="1200" dirty="0">
                <a:solidFill>
                  <a:srgbClr val="FF0000"/>
                </a:solidFill>
              </a:rPr>
              <a:t>93.0%</a:t>
            </a:r>
          </a:p>
        </p:txBody>
      </p:sp>
      <p:sp>
        <p:nvSpPr>
          <p:cNvPr id="22" name="CuadroTexto 21"/>
          <p:cNvSpPr txBox="1"/>
          <p:nvPr/>
        </p:nvSpPr>
        <p:spPr>
          <a:xfrm>
            <a:off x="4705516" y="3947342"/>
            <a:ext cx="569387" cy="276999"/>
          </a:xfrm>
          <a:prstGeom prst="rect">
            <a:avLst/>
          </a:prstGeom>
          <a:noFill/>
        </p:spPr>
        <p:txBody>
          <a:bodyPr wrap="none" rtlCol="0">
            <a:spAutoFit/>
          </a:bodyPr>
          <a:lstStyle/>
          <a:p>
            <a:r>
              <a:rPr lang="es-HN" sz="1200" dirty="0">
                <a:solidFill>
                  <a:srgbClr val="FF0000"/>
                </a:solidFill>
              </a:rPr>
              <a:t>94.5%</a:t>
            </a:r>
          </a:p>
        </p:txBody>
      </p:sp>
      <p:sp>
        <p:nvSpPr>
          <p:cNvPr id="23" name="CuadroTexto 22"/>
          <p:cNvSpPr txBox="1"/>
          <p:nvPr/>
        </p:nvSpPr>
        <p:spPr>
          <a:xfrm>
            <a:off x="5511136" y="3947342"/>
            <a:ext cx="569387" cy="276999"/>
          </a:xfrm>
          <a:prstGeom prst="rect">
            <a:avLst/>
          </a:prstGeom>
          <a:noFill/>
        </p:spPr>
        <p:txBody>
          <a:bodyPr wrap="none" rtlCol="0">
            <a:spAutoFit/>
          </a:bodyPr>
          <a:lstStyle/>
          <a:p>
            <a:r>
              <a:rPr lang="es-HN" sz="1200" dirty="0">
                <a:solidFill>
                  <a:srgbClr val="FF0000"/>
                </a:solidFill>
              </a:rPr>
              <a:t>82.8%</a:t>
            </a:r>
          </a:p>
        </p:txBody>
      </p:sp>
      <p:sp>
        <p:nvSpPr>
          <p:cNvPr id="24" name="CuadroTexto 23"/>
          <p:cNvSpPr txBox="1"/>
          <p:nvPr/>
        </p:nvSpPr>
        <p:spPr>
          <a:xfrm>
            <a:off x="6300137" y="3947342"/>
            <a:ext cx="569387" cy="276999"/>
          </a:xfrm>
          <a:prstGeom prst="rect">
            <a:avLst/>
          </a:prstGeom>
          <a:noFill/>
        </p:spPr>
        <p:txBody>
          <a:bodyPr wrap="none" rtlCol="0">
            <a:spAutoFit/>
          </a:bodyPr>
          <a:lstStyle/>
          <a:p>
            <a:r>
              <a:rPr lang="es-HN" sz="1200" dirty="0">
                <a:solidFill>
                  <a:srgbClr val="FF0000"/>
                </a:solidFill>
              </a:rPr>
              <a:t>75.0%</a:t>
            </a:r>
          </a:p>
        </p:txBody>
      </p:sp>
      <p:sp>
        <p:nvSpPr>
          <p:cNvPr id="25" name="CuadroTexto 24"/>
          <p:cNvSpPr txBox="1"/>
          <p:nvPr/>
        </p:nvSpPr>
        <p:spPr>
          <a:xfrm>
            <a:off x="7084539" y="3947341"/>
            <a:ext cx="569387" cy="276999"/>
          </a:xfrm>
          <a:prstGeom prst="rect">
            <a:avLst/>
          </a:prstGeom>
          <a:noFill/>
        </p:spPr>
        <p:txBody>
          <a:bodyPr wrap="none" rtlCol="0">
            <a:spAutoFit/>
          </a:bodyPr>
          <a:lstStyle/>
          <a:p>
            <a:r>
              <a:rPr lang="es-HN" sz="1200" dirty="0">
                <a:solidFill>
                  <a:srgbClr val="FF0000"/>
                </a:solidFill>
              </a:rPr>
              <a:t>78.9%</a:t>
            </a:r>
          </a:p>
        </p:txBody>
      </p:sp>
    </p:spTree>
    <p:extLst>
      <p:ext uri="{BB962C8B-B14F-4D97-AF65-F5344CB8AC3E}">
        <p14:creationId xmlns:p14="http://schemas.microsoft.com/office/powerpoint/2010/main" val="711331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DD08B71C-DD6B-4F74-A119-06BB5A3EE836}" type="slidenum">
              <a:rPr lang="es-HN" smtClean="0"/>
              <a:pPr/>
              <a:t>9</a:t>
            </a:fld>
            <a:endParaRPr lang="es-HN"/>
          </a:p>
        </p:txBody>
      </p:sp>
      <p:graphicFrame>
        <p:nvGraphicFramePr>
          <p:cNvPr id="3" name="Gráfico 2"/>
          <p:cNvGraphicFramePr>
            <a:graphicFrameLocks/>
          </p:cNvGraphicFramePr>
          <p:nvPr>
            <p:extLst>
              <p:ext uri="{D42A27DB-BD31-4B8C-83A1-F6EECF244321}">
                <p14:modId xmlns:p14="http://schemas.microsoft.com/office/powerpoint/2010/main" val="1966870738"/>
              </p:ext>
            </p:extLst>
          </p:nvPr>
        </p:nvGraphicFramePr>
        <p:xfrm>
          <a:off x="395536" y="548680"/>
          <a:ext cx="7598321" cy="5328592"/>
        </p:xfrm>
        <a:graphic>
          <a:graphicData uri="http://schemas.openxmlformats.org/drawingml/2006/chart">
            <c:chart xmlns:c="http://schemas.openxmlformats.org/drawingml/2006/chart" xmlns:r="http://schemas.openxmlformats.org/officeDocument/2006/relationships" r:id="rId2"/>
          </a:graphicData>
        </a:graphic>
      </p:graphicFrame>
      <p:sp>
        <p:nvSpPr>
          <p:cNvPr id="4" name="CuadroTexto 3"/>
          <p:cNvSpPr txBox="1"/>
          <p:nvPr/>
        </p:nvSpPr>
        <p:spPr>
          <a:xfrm>
            <a:off x="2123728" y="3789040"/>
            <a:ext cx="821059" cy="400110"/>
          </a:xfrm>
          <a:prstGeom prst="rect">
            <a:avLst/>
          </a:prstGeom>
          <a:noFill/>
        </p:spPr>
        <p:txBody>
          <a:bodyPr wrap="none" rtlCol="0">
            <a:spAutoFit/>
          </a:bodyPr>
          <a:lstStyle/>
          <a:p>
            <a:r>
              <a:rPr lang="es-HN" sz="2000" dirty="0">
                <a:solidFill>
                  <a:srgbClr val="FF0000"/>
                </a:solidFill>
              </a:rPr>
              <a:t>36.1%</a:t>
            </a:r>
          </a:p>
        </p:txBody>
      </p:sp>
      <p:sp>
        <p:nvSpPr>
          <p:cNvPr id="5" name="CuadroTexto 4"/>
          <p:cNvSpPr txBox="1"/>
          <p:nvPr/>
        </p:nvSpPr>
        <p:spPr>
          <a:xfrm>
            <a:off x="5652120" y="2778653"/>
            <a:ext cx="821059" cy="400110"/>
          </a:xfrm>
          <a:prstGeom prst="rect">
            <a:avLst/>
          </a:prstGeom>
          <a:noFill/>
        </p:spPr>
        <p:txBody>
          <a:bodyPr wrap="none" rtlCol="0">
            <a:spAutoFit/>
          </a:bodyPr>
          <a:lstStyle/>
          <a:p>
            <a:r>
              <a:rPr lang="es-HN" sz="2000" dirty="0">
                <a:solidFill>
                  <a:srgbClr val="FF0000"/>
                </a:solidFill>
              </a:rPr>
              <a:t>63.9%</a:t>
            </a:r>
          </a:p>
        </p:txBody>
      </p:sp>
    </p:spTree>
    <p:extLst>
      <p:ext uri="{BB962C8B-B14F-4D97-AF65-F5344CB8AC3E}">
        <p14:creationId xmlns:p14="http://schemas.microsoft.com/office/powerpoint/2010/main" val="194145854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ción1" id="{EA53B408-E78D-49C6-9042-A6BD400D773B}" vid="{CDDE9004-7184-409E-A6A1-DA5FE59ED4FB}"/>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PlantillaIUDPAS</Template>
  <TotalTime>497</TotalTime>
  <Words>394</Words>
  <Application>Microsoft Office PowerPoint</Application>
  <PresentationFormat>On-screen Show (4:3)</PresentationFormat>
  <Paragraphs>100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Rounded MT Bold</vt:lpstr>
      <vt:lpstr>Calibri</vt:lpstr>
      <vt:lpstr>Helvetica Neue</vt:lpstr>
      <vt:lpstr>Tema de Office</vt:lpstr>
      <vt:lpstr>PowerPoint Presentation</vt:lpstr>
      <vt:lpstr>Mujeres y procesos políticos en honduras</vt:lpstr>
      <vt:lpstr>Relación de las Mujeres con la Política</vt:lpstr>
      <vt:lpstr>Relación de las Mujeres con la Política</vt:lpstr>
      <vt:lpstr>Actor Clave</vt:lpstr>
      <vt:lpstr>PowerPoint Presentation</vt:lpstr>
      <vt:lpstr>1957-La Ley Electoral del 22 de julio de 1957, emitido por la Junta Militar de Gobierno mediante Decreto Número 113 de fecha 22 de julio de 1957, creo el Consejo Nacional de Elecciones, conformado de la forma siguiente:</vt:lpstr>
      <vt:lpstr>PowerPoint Presentation</vt:lpstr>
      <vt:lpstr>PowerPoint Presentation</vt:lpstr>
      <vt:lpstr>PowerPoint Presentation</vt:lpstr>
      <vt:lpstr>PowerPoint Presentation</vt:lpstr>
      <vt:lpstr>PowerPoint Presentation</vt:lpstr>
      <vt:lpstr>“La extensión de los derechos de la mujer es el principio básico de todo progreso social”</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Ronny Alberto Barahona Reyes</dc:creator>
  <cp:lastModifiedBy>Tatiana Alvarenga</cp:lastModifiedBy>
  <cp:revision>24</cp:revision>
  <cp:lastPrinted>2017-11-13T00:27:34Z</cp:lastPrinted>
  <dcterms:created xsi:type="dcterms:W3CDTF">2019-02-19T18:38:23Z</dcterms:created>
  <dcterms:modified xsi:type="dcterms:W3CDTF">2019-03-12T18:36:14Z</dcterms:modified>
</cp:coreProperties>
</file>