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2" r:id="rId4"/>
    <p:sldId id="259" r:id="rId5"/>
    <p:sldId id="261" r:id="rId6"/>
    <p:sldId id="262" r:id="rId7"/>
    <p:sldId id="263" r:id="rId8"/>
    <p:sldId id="266" r:id="rId9"/>
    <p:sldId id="283" r:id="rId10"/>
    <p:sldId id="268" r:id="rId11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5373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519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6226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0793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4798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3812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9546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538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19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710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067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398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860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18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647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555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D10A2-55CD-4ECD-9660-D09143A37D1E}" type="datetimeFigureOut">
              <a:rPr lang="es-ES_tradnl" smtClean="0"/>
              <a:t>18/03/2019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F2A299-79C9-43D5-BB84-4EB6C23596E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323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51051" y="2001078"/>
            <a:ext cx="7766936" cy="3140765"/>
          </a:xfrm>
        </p:spPr>
        <p:txBody>
          <a:bodyPr/>
          <a:lstStyle/>
          <a:p>
            <a:pPr algn="ctr"/>
            <a:r>
              <a:rPr lang="es-BO" sz="6000" b="1" dirty="0">
                <a:solidFill>
                  <a:schemeClr val="tx1"/>
                </a:solidFill>
              </a:rPr>
              <a:t>Marco Normativo</a:t>
            </a:r>
            <a:br>
              <a:rPr lang="es-BO" sz="6000" b="1" dirty="0">
                <a:solidFill>
                  <a:schemeClr val="tx1"/>
                </a:solidFill>
              </a:rPr>
            </a:br>
            <a:r>
              <a:rPr lang="es-BO" sz="6000" b="1" dirty="0">
                <a:solidFill>
                  <a:schemeClr val="tx1"/>
                </a:solidFill>
              </a:rPr>
              <a:t> Violencia y Acoso Político contra las Mujeres en Bolivia</a:t>
            </a:r>
            <a:r>
              <a:rPr lang="es-BO" sz="4400" dirty="0">
                <a:solidFill>
                  <a:schemeClr val="tx1"/>
                </a:solidFill>
              </a:rPr>
              <a:t>   </a:t>
            </a:r>
            <a:r>
              <a:rPr lang="es-BO" sz="6600" dirty="0">
                <a:solidFill>
                  <a:schemeClr val="tx1"/>
                </a:solidFill>
              </a:rPr>
              <a:t>  </a:t>
            </a:r>
            <a:endParaRPr lang="es-ES_tradnl" sz="66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5459896"/>
            <a:ext cx="7766936" cy="1310182"/>
          </a:xfrm>
        </p:spPr>
        <p:txBody>
          <a:bodyPr>
            <a:normAutofit/>
          </a:bodyPr>
          <a:lstStyle/>
          <a:p>
            <a:r>
              <a:rPr lang="es-ES_tradnl" sz="2000" dirty="0"/>
              <a:t>Lic. Katia Uriona G.</a:t>
            </a:r>
          </a:p>
          <a:p>
            <a:r>
              <a:rPr lang="es-ES_tradnl" sz="2000" dirty="0"/>
              <a:t>Panamá </a:t>
            </a:r>
          </a:p>
          <a:p>
            <a:r>
              <a:rPr lang="es-ES_tradnl" sz="2000" dirty="0"/>
              <a:t>Febrero 2019</a:t>
            </a:r>
          </a:p>
        </p:txBody>
      </p:sp>
    </p:spTree>
    <p:extLst>
      <p:ext uri="{BB962C8B-B14F-4D97-AF65-F5344CB8AC3E}">
        <p14:creationId xmlns:p14="http://schemas.microsoft.com/office/powerpoint/2010/main" val="298265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512781"/>
            <a:ext cx="8596668" cy="713591"/>
          </a:xfrm>
        </p:spPr>
        <p:txBody>
          <a:bodyPr/>
          <a:lstStyle/>
          <a:p>
            <a:r>
              <a:rPr lang="es-BO" b="1" dirty="0">
                <a:solidFill>
                  <a:srgbClr val="92D050"/>
                </a:solidFill>
              </a:rPr>
              <a:t>Desafíos</a:t>
            </a:r>
            <a:endParaRPr lang="es-ES_tradnl" b="1" dirty="0">
              <a:solidFill>
                <a:srgbClr val="92D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20355"/>
            <a:ext cx="8596668" cy="55189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BO" dirty="0"/>
              <a:t>Fortalecer la institucionalidad pública, referida a las competencias para la  identificación, prevención</a:t>
            </a:r>
            <a:r>
              <a:rPr lang="es-BO" dirty="0">
                <a:solidFill>
                  <a:schemeClr val="accent2">
                    <a:lumMod val="50000"/>
                  </a:schemeClr>
                </a:solidFill>
              </a:rPr>
              <a:t>, protección </a:t>
            </a:r>
            <a:r>
              <a:rPr lang="es-BO" dirty="0"/>
              <a:t>de las mujeres victimas de AVP: Fiscalía - Ministerio Publico; Sistema Judicial, Policía, Defensorías, Organismos Electorales.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BO" dirty="0"/>
              <a:t>Conformación de Comités interinstitucionales de coordinación y seguimiento entre órganos del Estado, para garantizar protección y para enfrentar la impunidad.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BO" dirty="0"/>
              <a:t>Creación de juzgados y fiscalías juzgados especializadas para los procesos de acoso y violencia política.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BO" dirty="0"/>
              <a:t>La vía penal provoca procesos largos, costosos y tediosos, en consecuencia las mujeres terminan abandonando los casos.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BO" dirty="0"/>
              <a:t>Implementación de la Ley de  Organizaciones políticas.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BO" dirty="0"/>
              <a:t>Redes de articulación protección denuncia, seguimiento y protección de mujeres autoridades electas a nivel nacional y sub nacional.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Generación de un sistema de registro único de denuncias, de seguimiento y resolución de casos de acoso y/o violencia política.  </a:t>
            </a:r>
            <a:r>
              <a:rPr lang="es-ES"/>
              <a:t>Es prioritario  </a:t>
            </a:r>
            <a:r>
              <a:rPr lang="es-ES" dirty="0"/>
              <a:t>e</a:t>
            </a:r>
            <a:r>
              <a:rPr lang="es-ES"/>
              <a:t>l </a:t>
            </a:r>
            <a:r>
              <a:rPr lang="es-ES" dirty="0"/>
              <a:t>rol de los Organismos Electorales </a:t>
            </a:r>
            <a:r>
              <a:rPr lang="es-ES"/>
              <a:t>en ésta </a:t>
            </a:r>
            <a:r>
              <a:rPr lang="es-ES" dirty="0"/>
              <a:t>materia. </a:t>
            </a:r>
          </a:p>
          <a:p>
            <a:pPr>
              <a:buFont typeface="Wingdings" panose="05000000000000000000" pitchFamily="2" charset="2"/>
              <a:buChar char="v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3570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B40B7-19ED-4A79-8D1B-4A191EC73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6591"/>
          </a:xfrm>
        </p:spPr>
        <p:txBody>
          <a:bodyPr>
            <a:normAutofit fontScale="90000"/>
          </a:bodyPr>
          <a:lstStyle/>
          <a:p>
            <a:r>
              <a:rPr lang="es-BO" b="1" dirty="0"/>
              <a:t>Antecedentes</a:t>
            </a:r>
            <a:r>
              <a:rPr lang="es-BO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9730E8-414B-4FEF-B67D-55D741D8C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5462"/>
            <a:ext cx="8596668" cy="5572538"/>
          </a:xfrm>
        </p:spPr>
        <p:txBody>
          <a:bodyPr>
            <a:normAutofit/>
          </a:bodyPr>
          <a:lstStyle/>
          <a:p>
            <a:r>
              <a:rPr lang="es-BO" dirty="0"/>
              <a:t>Bolivia es el tercer país a nivel mundial, después de Ruanda y Cuba que alcanzando una representación paritaria del 53.2% de mujeres en los espacios legislativos (Asamblea Legislativa Plurinacional,  Asambleas Departamentales- Concejos municipales.</a:t>
            </a:r>
          </a:p>
          <a:p>
            <a:r>
              <a:rPr lang="es-BO" dirty="0"/>
              <a:t>Logro respaldado en al Constitución Política del Estado y Leyes secundarias, como resultado de la acción de diferentes movimientos y organizaciones  y mujeres que ocuparon cargos de representación pública(constituyentes, diputadas, senadoras y en algunos casos ministras). </a:t>
            </a:r>
          </a:p>
          <a:p>
            <a:r>
              <a:rPr lang="es-BO" dirty="0"/>
              <a:t>Paradójicamente, a mayor inclusión de las mujeres, mayores expresiones de violencia y Acoso Político. </a:t>
            </a:r>
          </a:p>
          <a:p>
            <a:r>
              <a:rPr lang="es-BO" dirty="0"/>
              <a:t>Se contraponen los alcances de la paridad, la ampliación e inclusión de los sistemas de representación  y el principio de igualdad en la representación política, se contrapone con el incremento y visibilización de la problemática del Acoso y Violencia Política contar las mujeres, ya que los sistemas políticos no han modificado sus prácticas patriarcales y machistas. </a:t>
            </a: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04774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8D985-33B6-4466-85C8-674BD3EA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073427"/>
          </a:xfrm>
        </p:spPr>
        <p:txBody>
          <a:bodyPr>
            <a:normAutofit fontScale="90000"/>
          </a:bodyPr>
          <a:lstStyle/>
          <a:p>
            <a:r>
              <a:rPr lang="es-BO" sz="3200" b="1" dirty="0"/>
              <a:t>Necesidad de nuevos Marcos Normativos contra la VAP  </a:t>
            </a:r>
            <a:br>
              <a:rPr lang="es-BO" sz="3200" b="1" dirty="0"/>
            </a:br>
            <a:br>
              <a:rPr lang="es-BO" sz="3200" b="1" dirty="0"/>
            </a:br>
            <a:endParaRPr lang="es-BO" sz="3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E8365B-8835-4854-9515-E2DC5670C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61321"/>
            <a:ext cx="8596668" cy="4080041"/>
          </a:xfrm>
        </p:spPr>
        <p:txBody>
          <a:bodyPr>
            <a:normAutofit fontScale="92500" lnSpcReduction="20000"/>
          </a:bodyPr>
          <a:lstStyle/>
          <a:p>
            <a:r>
              <a:rPr lang="es-BO" dirty="0"/>
              <a:t>La Violencia y Acoso Político pone en riesgo la vida de las mujeres y vulnera sus derechos, por lo que  se requiere contar con medidas efectivas de protección. (prevención, acompañamiento, sanción)</a:t>
            </a:r>
          </a:p>
          <a:p>
            <a:r>
              <a:rPr lang="es-BO" dirty="0"/>
              <a:t>La generación de normativa, permite evidenciar VAP, colocando esta problemática en la agenda pública. Genera un proceso reivindicatorio para  el reconocimiento  y ejercicio de los derechos políticos de las mujeres en condiciones de igualdad, estableciendo los limites y obstáculos para su ejercicio. </a:t>
            </a:r>
          </a:p>
          <a:p>
            <a:r>
              <a:rPr lang="es-BO" dirty="0"/>
              <a:t>Exigen a los Estados asumir competencias específicas como garante de derechos. </a:t>
            </a:r>
          </a:p>
          <a:p>
            <a:r>
              <a:rPr lang="es-BO" dirty="0"/>
              <a:t>Permite tipificar los alcances de la VAP en todas las fases de su manifestación, tanto en los sistemas de representación, los partidos y organizaciones políticas, como en el ciclo electoral de manera integral, generando a su vez la jurisprudencia requerida. </a:t>
            </a:r>
          </a:p>
          <a:p>
            <a:r>
              <a:rPr lang="es-BO" dirty="0"/>
              <a:t>Se constituyen en un instrumento de exigibilidad para el cumplimiento y protección, con las debidas garantías para el ejercicio de los derechos políticos de las mujeres, que se colocan en el centro de la disputa por el poder.  </a:t>
            </a:r>
          </a:p>
          <a:p>
            <a:endParaRPr lang="es-BO" dirty="0"/>
          </a:p>
          <a:p>
            <a:endParaRPr lang="es-BO" dirty="0"/>
          </a:p>
          <a:p>
            <a:endParaRPr lang="es-BO" dirty="0"/>
          </a:p>
          <a:p>
            <a:endParaRPr lang="es-BO" dirty="0"/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2208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3426"/>
          </a:xfrm>
        </p:spPr>
        <p:txBody>
          <a:bodyPr>
            <a:normAutofit/>
          </a:bodyPr>
          <a:lstStyle/>
          <a:p>
            <a:pPr lvl="0"/>
            <a:r>
              <a:rPr lang="es-BO" sz="3200" b="1" dirty="0"/>
              <a:t>Amplio Marco Legal en Bolivia</a:t>
            </a:r>
            <a:br>
              <a:rPr lang="es-BO" sz="3200" b="1" dirty="0"/>
            </a:br>
            <a:r>
              <a:rPr lang="es-BO" sz="3200" b="1" dirty="0"/>
              <a:t>Derechos Políticos de las Mujeres </a:t>
            </a:r>
            <a:endParaRPr lang="es-ES_tradn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/>
              <a:t>Constitución Política del Estado aprobada el 2009</a:t>
            </a:r>
          </a:p>
          <a:p>
            <a:r>
              <a:rPr lang="es-BO" dirty="0"/>
              <a:t>Ley Nº 018          Ley del Órgano Electoral Plurinacional, junio de 2010, </a:t>
            </a:r>
          </a:p>
          <a:p>
            <a:r>
              <a:rPr lang="es-BO" dirty="0"/>
              <a:t>Ley Nº 026          Ley del Régimen Electoral, marzo de 2014</a:t>
            </a:r>
          </a:p>
          <a:p>
            <a:r>
              <a:rPr lang="es-BO" dirty="0"/>
              <a:t>Ley  243              </a:t>
            </a:r>
            <a:r>
              <a:rPr lang="es-BO" dirty="0">
                <a:solidFill>
                  <a:schemeClr val="accent2">
                    <a:lumMod val="75000"/>
                  </a:schemeClr>
                </a:solidFill>
              </a:rPr>
              <a:t>Contra el Acoso  y la Violencia Política Hacia Las Mujeres ,   				     Mayo 2012 </a:t>
            </a:r>
          </a:p>
          <a:p>
            <a:r>
              <a:rPr lang="es-BO" dirty="0"/>
              <a:t>Reglamento          (D.S. N° 2935 de la Ley 243–octubre de 2016)</a:t>
            </a:r>
            <a:endParaRPr lang="es-BO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BO" dirty="0"/>
              <a:t>Ley 1096 		     Ley de Organizaciones Políticas, Junio 2018 </a:t>
            </a:r>
          </a:p>
          <a:p>
            <a:r>
              <a:rPr lang="es-BO" dirty="0"/>
              <a:t>Reglamentación   Específica del  Órgano Electoral / TSE  2017.</a:t>
            </a:r>
          </a:p>
          <a:p>
            <a:endParaRPr lang="es-BO" dirty="0"/>
          </a:p>
          <a:p>
            <a:endParaRPr lang="es-BO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1631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9126" y="764548"/>
            <a:ext cx="8596668" cy="1488322"/>
          </a:xfrm>
        </p:spPr>
        <p:txBody>
          <a:bodyPr>
            <a:normAutofit fontScale="90000"/>
          </a:bodyPr>
          <a:lstStyle/>
          <a:p>
            <a:r>
              <a:rPr lang="es-BO" b="1" dirty="0"/>
              <a:t>Ley Régimen Electoral (026 </a:t>
            </a:r>
            <a:br>
              <a:rPr lang="es-BO" b="1" dirty="0"/>
            </a:br>
            <a:r>
              <a:rPr lang="es-BO" b="1" dirty="0"/>
              <a:t>Ley Órgano Electoral (018)</a:t>
            </a:r>
            <a:br>
              <a:rPr lang="es-BO" dirty="0"/>
            </a:br>
            <a:br>
              <a:rPr lang="es-BO" dirty="0"/>
            </a:br>
            <a:br>
              <a:rPr lang="es-BO" sz="2800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BO" sz="2800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s-BO" sz="2400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s-BO" sz="2400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s-BO" sz="2800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s-BO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514599"/>
            <a:ext cx="8596668" cy="414996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dirty="0"/>
              <a:t>Principios democráticos: 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igualdad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y equivalencia</a:t>
            </a:r>
            <a:r>
              <a:rPr lang="es-ES" dirty="0"/>
              <a:t> entre mujeres y hombres.</a:t>
            </a:r>
          </a:p>
          <a:p>
            <a:r>
              <a:rPr lang="es-BO" dirty="0">
                <a:solidFill>
                  <a:schemeClr val="accent1">
                    <a:lumMod val="50000"/>
                  </a:schemeClr>
                </a:solidFill>
              </a:rPr>
              <a:t>Principio de</a:t>
            </a:r>
            <a:r>
              <a:rPr lang="es-BO" dirty="0"/>
              <a:t> </a:t>
            </a:r>
            <a:r>
              <a:rPr lang="es-BO" b="1" dirty="0">
                <a:solidFill>
                  <a:schemeClr val="accent1">
                    <a:lumMod val="50000"/>
                  </a:schemeClr>
                </a:solidFill>
              </a:rPr>
              <a:t>equidad de género e igualdad de oportunidades</a:t>
            </a:r>
            <a:r>
              <a:rPr lang="es-BO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BO" dirty="0"/>
              <a:t>entre mujeres y hombres en la representación política. </a:t>
            </a:r>
          </a:p>
          <a:p>
            <a:r>
              <a:rPr lang="es-BO" dirty="0"/>
              <a:t>Respeto a la </a:t>
            </a:r>
            <a:r>
              <a:rPr lang="es-BO" b="1" dirty="0">
                <a:solidFill>
                  <a:schemeClr val="accent1">
                    <a:lumMod val="50000"/>
                  </a:schemeClr>
                </a:solidFill>
              </a:rPr>
              <a:t>paridad y alternancia </a:t>
            </a:r>
            <a:r>
              <a:rPr lang="es-BO" dirty="0"/>
              <a:t>de género entre mujeres y hombres y entre titulares y suplentes, donde por lo menos el </a:t>
            </a:r>
            <a:r>
              <a:rPr lang="es-BO" b="1" dirty="0">
                <a:solidFill>
                  <a:schemeClr val="accent1">
                    <a:lumMod val="50000"/>
                  </a:schemeClr>
                </a:solidFill>
              </a:rPr>
              <a:t>cincuenta por ciento (50%) </a:t>
            </a:r>
            <a:r>
              <a:rPr lang="es-BO" dirty="0"/>
              <a:t>de las candidaturas titulares sean </a:t>
            </a:r>
            <a:r>
              <a:rPr lang="es-BO" b="1" dirty="0">
                <a:solidFill>
                  <a:schemeClr val="accent1">
                    <a:lumMod val="50000"/>
                  </a:schemeClr>
                </a:solidFill>
              </a:rPr>
              <a:t>mujeres. </a:t>
            </a:r>
          </a:p>
          <a:p>
            <a:r>
              <a:rPr lang="es-BO" b="1" dirty="0">
                <a:solidFill>
                  <a:schemeClr val="accent1">
                    <a:lumMod val="50000"/>
                  </a:schemeClr>
                </a:solidFill>
              </a:rPr>
              <a:t>50 % en la conformación de los Órganos del Estado. (OEP/Justicia) </a:t>
            </a:r>
          </a:p>
          <a:p>
            <a:r>
              <a:rPr lang="es-ES" b="1" dirty="0"/>
              <a:t>Obligación</a:t>
            </a:r>
            <a:r>
              <a:rPr lang="es-ES" dirty="0"/>
              <a:t>  del OEP Verificar en todas las fases de los procesos electorales el estricto cumplimiento del principio de equivalencia. </a:t>
            </a:r>
          </a:p>
          <a:p>
            <a:r>
              <a:rPr lang="es-BO" dirty="0"/>
              <a:t>Violencia y acoso político como delito electoral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2988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0426" y="410817"/>
            <a:ext cx="8596668" cy="1219200"/>
          </a:xfrm>
        </p:spPr>
        <p:txBody>
          <a:bodyPr>
            <a:normAutofit/>
          </a:bodyPr>
          <a:lstStyle/>
          <a:p>
            <a:r>
              <a:rPr lang="es-BO" sz="3200" b="1" dirty="0"/>
              <a:t>Ley 243: Contra el Acoso y Violencia Política hacia las Mujeres</a:t>
            </a:r>
            <a:endParaRPr lang="es-ES_tradn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76047"/>
            <a:ext cx="8596668" cy="42653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b="1" dirty="0">
                <a:solidFill>
                  <a:schemeClr val="tx1"/>
                </a:solidFill>
              </a:rPr>
              <a:t>Iniciativa de ACOBOL- Muerte / Concejala Juana Quispe  (Municipio </a:t>
            </a:r>
            <a:r>
              <a:rPr lang="es-ES" b="1" dirty="0" err="1">
                <a:solidFill>
                  <a:schemeClr val="tx1"/>
                </a:solidFill>
              </a:rPr>
              <a:t>Ancoraimes</a:t>
            </a:r>
            <a:r>
              <a:rPr lang="es-ES" b="1" dirty="0">
                <a:solidFill>
                  <a:schemeClr val="tx1"/>
                </a:solidFill>
              </a:rPr>
              <a:t> 2012)</a:t>
            </a:r>
          </a:p>
          <a:p>
            <a:pPr marL="0" indent="0" algn="just">
              <a:buNone/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</a:rPr>
              <a:t>FINES: </a:t>
            </a:r>
          </a:p>
          <a:p>
            <a:pPr algn="just"/>
            <a:r>
              <a:rPr lang="es-BO" dirty="0">
                <a:solidFill>
                  <a:schemeClr val="tx1"/>
                </a:solidFill>
                <a:sym typeface="Wingdings" panose="05000000000000000000" pitchFamily="2" charset="2"/>
              </a:rPr>
              <a:t>Eliminar actos, conductas y manifestaciones individuales o colectivas que afecten directa o indirectamente a las mujeres en el 	ejercicio de sus funciones político - públicas.</a:t>
            </a:r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BO" dirty="0">
                <a:solidFill>
                  <a:schemeClr val="tx1"/>
                </a:solidFill>
              </a:rPr>
              <a:t>Garantizar el ejercicio de los derechos políticos de las </a:t>
            </a:r>
            <a:r>
              <a:rPr lang="es-BO" dirty="0">
                <a:solidFill>
                  <a:schemeClr val="accent2">
                    <a:lumMod val="75000"/>
                  </a:schemeClr>
                </a:solidFill>
              </a:rPr>
              <a:t>mujeres candidatas, 	electas, designadas o en el ejercicio de funciones </a:t>
            </a:r>
            <a:r>
              <a:rPr lang="es-BO" dirty="0">
                <a:solidFill>
                  <a:schemeClr val="tx1"/>
                </a:solidFill>
              </a:rPr>
              <a:t>político - públicas.</a:t>
            </a:r>
          </a:p>
          <a:p>
            <a:pPr algn="just"/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BO" dirty="0">
                <a:solidFill>
                  <a:schemeClr val="tx1"/>
                </a:solidFill>
              </a:rPr>
              <a:t>Desarrollar e Implementar políticas y estrategias públicas para la erradicación 	de toda forma de acoso y violencia política hacia las mujeres.</a:t>
            </a:r>
          </a:p>
          <a:p>
            <a:pPr algn="just"/>
            <a:r>
              <a:rPr lang="es-BO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Acoso político </a:t>
            </a:r>
            <a:r>
              <a:rPr lang="es-BO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BO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Actos de presión, persecución, hostigamiento o amenazas. </a:t>
            </a:r>
          </a:p>
          <a:p>
            <a:pPr algn="just"/>
            <a:r>
              <a:rPr lang="es-BO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Violencia Política:  </a:t>
            </a:r>
            <a:r>
              <a:rPr lang="es-BO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Conductas y/o agresiones físicas, psicológicas, sexuales, secuestro  y feminicidio político.</a:t>
            </a:r>
          </a:p>
          <a:p>
            <a:pPr marL="0" indent="0" algn="just">
              <a:buNone/>
            </a:pPr>
            <a:endParaRPr lang="es-BO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BO" dirty="0">
              <a:solidFill>
                <a:schemeClr val="tx1"/>
              </a:solidFill>
            </a:endParaRPr>
          </a:p>
          <a:p>
            <a:pPr algn="just"/>
            <a:endParaRPr lang="es-BO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BO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BO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66460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374"/>
          </a:xfrm>
        </p:spPr>
        <p:txBody>
          <a:bodyPr>
            <a:normAutofit fontScale="90000"/>
          </a:bodyPr>
          <a:lstStyle/>
          <a:p>
            <a:r>
              <a:rPr lang="es-BO" sz="2400" b="1" dirty="0"/>
              <a:t>LEY 243: Contra el Acoso  y Violencia Política hacia las Mujeres</a:t>
            </a:r>
            <a:endParaRPr lang="es-ES_tradnl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66190"/>
            <a:ext cx="8596668" cy="552615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BO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Tipificación: </a:t>
            </a:r>
          </a:p>
          <a:p>
            <a:pPr algn="just"/>
            <a:r>
              <a:rPr lang="es-BO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Actos Cometidos por una o más personas</a:t>
            </a:r>
            <a:r>
              <a:rPr lang="es-BO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BO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BO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BO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irectamente o a través de terceros</a:t>
            </a:r>
          </a:p>
          <a:p>
            <a:pPr marL="400050" lvl="1" indent="0" algn="just">
              <a:buNone/>
            </a:pPr>
            <a:r>
              <a:rPr lang="es-BO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 contra de las mujeres</a:t>
            </a:r>
            <a:r>
              <a:rPr lang="es-BO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BO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candidatas, electas, designadas, en ejercicio de la función, pública-política-o de sus familiares.</a:t>
            </a:r>
          </a:p>
          <a:p>
            <a:pPr marL="400050" lvl="1" indent="0" algn="just">
              <a:buNone/>
            </a:pPr>
            <a:r>
              <a:rPr lang="es-BO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Para acortar</a:t>
            </a:r>
            <a:r>
              <a:rPr lang="es-BO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suspender, impedir o restringir el ejercicio de su cargo o para     inducirla/obligarla a que realice, en contra de su voluntad, una acción o incurra en una omisión</a:t>
            </a:r>
          </a:p>
          <a:p>
            <a:pPr marL="0" indent="0" algn="just">
              <a:buNone/>
            </a:pPr>
            <a:r>
              <a:rPr lang="es-BO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Vías de Sanción:  </a:t>
            </a:r>
          </a:p>
          <a:p>
            <a:pPr algn="just"/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1. Vía administrativa o disciplinaria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s-BO" dirty="0">
                <a:sym typeface="Wingdings" panose="05000000000000000000" pitchFamily="2" charset="2"/>
              </a:rPr>
              <a:t>Amonestación escrita, descuento de hasta 20% del haber, suspensión temporal del cargo hasta 30 días sin goce de haberes.</a:t>
            </a:r>
            <a:endParaRPr lang="es-ES" dirty="0"/>
          </a:p>
          <a:p>
            <a:pPr algn="just"/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2. Vía penal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BO" dirty="0"/>
              <a:t>Acoso político: privación de libertad de 2 a 5 años; violencia política: privación de libertad de 3 a 5 años.</a:t>
            </a:r>
          </a:p>
          <a:p>
            <a:pPr algn="just"/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3. Vía constitucional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s-BO" dirty="0">
                <a:sym typeface="Wingdings" panose="05000000000000000000" pitchFamily="2" charset="2"/>
              </a:rPr>
              <a:t>A</a:t>
            </a:r>
            <a:r>
              <a:rPr lang="es-BO" dirty="0"/>
              <a:t>cción de libertad, de amparo constitucional, de inconstitucionalidad, de cumplimiento de acción popular.</a:t>
            </a:r>
          </a:p>
          <a:p>
            <a:pPr marL="0" indent="0" algn="just">
              <a:buNone/>
            </a:pP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Reglamentación de la Ley 243  (D.S. 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N°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 2935 /octubre de 2016)</a:t>
            </a:r>
          </a:p>
          <a:p>
            <a:pPr marL="0" indent="0" algn="just">
              <a:buNone/>
            </a:pPr>
            <a:endParaRPr lang="es-BO" sz="20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BO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Atribuciones del OEP para sustitución de autoridades legislativas (Ley </a:t>
            </a:r>
            <a:r>
              <a:rPr lang="es-BO" sz="2000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N°</a:t>
            </a:r>
            <a:r>
              <a:rPr lang="es-BO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026)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Sustitución de autoridades legislativas </a:t>
            </a:r>
            <a:r>
              <a:rPr lang="es-ES" dirty="0">
                <a:sym typeface="Wingdings" panose="05000000000000000000" pitchFamily="2" charset="2"/>
              </a:rPr>
              <a:t>En caso </a:t>
            </a:r>
            <a:r>
              <a:rPr lang="es-ES" dirty="0"/>
              <a:t>de renuncia, inhabilitación, fallecimiento o impedimento permanente de autoridades titulares.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Habilitación extraordinaria de suplentes, manteniendo paridad en representación.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es-BO" dirty="0"/>
          </a:p>
          <a:p>
            <a:pPr marL="400050" lvl="1" indent="0" algn="just">
              <a:buNone/>
            </a:pPr>
            <a:endParaRPr lang="es-BO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BO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84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3289"/>
          </a:xfrm>
        </p:spPr>
        <p:txBody>
          <a:bodyPr>
            <a:normAutofit fontScale="90000"/>
          </a:bodyPr>
          <a:lstStyle/>
          <a:p>
            <a:r>
              <a:rPr lang="es-BO" sz="3200" b="1" dirty="0"/>
              <a:t>OEP- TSE Reglamento para el trámite de renuncias y denuncias de acoso y violencia política.</a:t>
            </a:r>
            <a:endParaRPr lang="es-ES_tradn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9802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Objeto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s-ES" dirty="0">
                <a:sym typeface="Wingdings" panose="05000000000000000000" pitchFamily="2" charset="2"/>
              </a:rPr>
              <a:t>El objeto del Reglamento elaborado por el OEP establece los procedimientos para la renuncia y denuncia de casos de acoso y violencia política.</a:t>
            </a:r>
            <a:endParaRPr lang="es-ES" b="1" dirty="0">
              <a:sym typeface="Wingdings" panose="05000000000000000000" pitchFamily="2" charset="2"/>
            </a:endParaRPr>
          </a:p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Autoridad competente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s-ES" dirty="0">
                <a:sym typeface="Wingdings" panose="05000000000000000000" pitchFamily="2" charset="2"/>
              </a:rPr>
              <a:t>Las instancias competentes para la recepción de renuncias y denuncias de acoso y violencia política hacia las mujeres son los Tribunales Electoral Departamentales y el Tribunal Supremo Electoral.</a:t>
            </a:r>
          </a:p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Obligatoriedad de denunciar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s-ES" dirty="0">
                <a:sym typeface="Wingdings" panose="05000000000000000000" pitchFamily="2" charset="2"/>
              </a:rPr>
              <a:t>De acuerdo a lo establecido en la Ley N° 243, “</a:t>
            </a:r>
            <a:r>
              <a:rPr lang="es-ES" dirty="0"/>
              <a:t>las y los servidores públicos del Órgano Electoral, tienen obligación de denunciar los casos de acoso y violencia política hacia las mujeres.”</a:t>
            </a:r>
          </a:p>
          <a:p>
            <a:r>
              <a:rPr lang="es-BO" dirty="0">
                <a:solidFill>
                  <a:schemeClr val="accent2">
                    <a:lumMod val="75000"/>
                  </a:schemeClr>
                </a:solidFill>
              </a:rPr>
              <a:t>OEP , Prevención Seguimiento, acompañamiento y derivación de casos de VAP.</a:t>
            </a:r>
          </a:p>
          <a:p>
            <a:r>
              <a:rPr lang="es-BO" dirty="0">
                <a:solidFill>
                  <a:schemeClr val="accent2">
                    <a:lumMod val="75000"/>
                  </a:schemeClr>
                </a:solidFill>
              </a:rPr>
              <a:t>Observatorio de Paridad Democrática y Sistema de seguimiento nacional a casos de denuncia y casos de renuncia por AVP http://observatorioparidaddemocratica.oep.org.bo/</a:t>
            </a:r>
          </a:p>
          <a:p>
            <a:r>
              <a:rPr lang="es-BO" dirty="0"/>
              <a:t>En proceso, conformación de mesa interinstitucional para seguimiento a caos de VAP ( Tribunal Supremo Electoral  TSE,- Ministerio Público- Fiscalía- Ministerio de Justicia, Policía, Defensoría del pueblo)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2701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0D976-8CE2-4B1B-8231-DD541029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Ley de Organizaciones Políticas /LOP 1096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8A1220-9591-4395-B5CC-07AE02A19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9043"/>
            <a:ext cx="8596668" cy="4929809"/>
          </a:xfrm>
        </p:spPr>
        <p:txBody>
          <a:bodyPr/>
          <a:lstStyle/>
          <a:p>
            <a:r>
              <a:rPr lang="es-BO" dirty="0"/>
              <a:t>Incluye de manera transversal a la propuesta el enfoque de Democracia Paritaria e intercultural.</a:t>
            </a:r>
          </a:p>
          <a:p>
            <a:pPr lvl="1"/>
            <a:r>
              <a:rPr lang="es-BO" dirty="0"/>
              <a:t>Estructura orgánica, </a:t>
            </a:r>
            <a:r>
              <a:rPr lang="es-BO" dirty="0">
                <a:solidFill>
                  <a:schemeClr val="tx1"/>
                </a:solidFill>
              </a:rPr>
              <a:t>obligatoriedad de la paridad  50 %, cargos directivos y comisiones o comités y en listas de candidaturas  </a:t>
            </a:r>
          </a:p>
          <a:p>
            <a:pPr lvl="1"/>
            <a:r>
              <a:rPr lang="es-BO" dirty="0"/>
              <a:t>Normativa interna/estatutos / reconocimiento y promoción de la paridad, los derechos políticos de las mujeres. </a:t>
            </a:r>
          </a:p>
          <a:p>
            <a:pPr lvl="1"/>
            <a:r>
              <a:rPr lang="es-BO" dirty="0"/>
              <a:t>Inclusión en Planes y propuestas programáticas. </a:t>
            </a:r>
          </a:p>
          <a:p>
            <a:pPr lvl="1"/>
            <a:r>
              <a:rPr lang="es-BO" dirty="0">
                <a:solidFill>
                  <a:schemeClr val="tx1"/>
                </a:solidFill>
              </a:rPr>
              <a:t>Define % recursos para visibilizar las campañas de mujeres. </a:t>
            </a:r>
          </a:p>
          <a:p>
            <a:pPr lvl="1"/>
            <a:r>
              <a:rPr lang="es-BO" dirty="0">
                <a:solidFill>
                  <a:schemeClr val="accent2">
                    <a:lumMod val="75000"/>
                  </a:schemeClr>
                </a:solidFill>
              </a:rPr>
              <a:t>Establece que las organizaciones políticas deben generar mecanismos internos para la prevención, recepción de denuncias, seguimiento, protección y sanción a casos de Violencia y Acoso Político</a:t>
            </a:r>
          </a:p>
          <a:p>
            <a:pPr lvl="1"/>
            <a:r>
              <a:rPr lang="es-BO" dirty="0">
                <a:solidFill>
                  <a:schemeClr val="accent2">
                    <a:lumMod val="75000"/>
                  </a:schemeClr>
                </a:solidFill>
              </a:rPr>
              <a:t>Agotada la instancia interna los caos deben ser presentados al Órgano Electoral quién debe realizar seguimiento y establecer las sanción. Se establece como falta que podría ocasionar la perdida de personería jurídica.</a:t>
            </a: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915815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</TotalTime>
  <Words>1290</Words>
  <Application>Microsoft Office PowerPoint</Application>
  <PresentationFormat>Panorámica</PresentationFormat>
  <Paragraphs>85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Trebuchet MS</vt:lpstr>
      <vt:lpstr>Wingdings</vt:lpstr>
      <vt:lpstr>Wingdings 3</vt:lpstr>
      <vt:lpstr>Faceta</vt:lpstr>
      <vt:lpstr>Marco Normativo  Violencia y Acoso Político contra las Mujeres en Bolivia     </vt:lpstr>
      <vt:lpstr>Antecedentes </vt:lpstr>
      <vt:lpstr>Necesidad de nuevos Marcos Normativos contra la VAP    </vt:lpstr>
      <vt:lpstr>Amplio Marco Legal en Bolivia Derechos Políticos de las Mujeres </vt:lpstr>
      <vt:lpstr>Ley Régimen Electoral (026  Ley Órgano Electoral (018)        </vt:lpstr>
      <vt:lpstr>Ley 243: Contra el Acoso y Violencia Política hacia las Mujeres</vt:lpstr>
      <vt:lpstr>LEY 243: Contra el Acoso  y Violencia Política hacia las Mujeres</vt:lpstr>
      <vt:lpstr>OEP- TSE Reglamento para el trámite de renuncias y denuncias de acoso y violencia política.</vt:lpstr>
      <vt:lpstr>Ley de Organizaciones Políticas /LOP 1096 </vt:lpstr>
      <vt:lpstr>Desafíos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Katia Uriona G</dc:creator>
  <cp:lastModifiedBy>Katia Uriona G</cp:lastModifiedBy>
  <cp:revision>41</cp:revision>
  <dcterms:created xsi:type="dcterms:W3CDTF">2018-11-20T19:09:34Z</dcterms:created>
  <dcterms:modified xsi:type="dcterms:W3CDTF">2019-03-18T18:08:02Z</dcterms:modified>
</cp:coreProperties>
</file>